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60.png" ContentType="image/png"/>
  <Override PartName="/ppt/media/image50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39.png" ContentType="image/png"/>
  <Override PartName="/ppt/media/image53.png" ContentType="image/png"/>
  <Override PartName="/ppt/media/image3.png" ContentType="image/png"/>
  <Override PartName="/ppt/media/image38.png" ContentType="image/png"/>
  <Override PartName="/ppt/media/image22.png" ContentType="image/png"/>
  <Override PartName="/ppt/media/image57.png" ContentType="image/png"/>
  <Override PartName="/ppt/media/image7.png" ContentType="image/png"/>
  <Override PartName="/ppt/media/image52.png" ContentType="image/png"/>
  <Override PartName="/ppt/media/image2.png" ContentType="image/png"/>
  <Override PartName="/ppt/media/image37.png" ContentType="image/png"/>
  <Override PartName="/ppt/media/image21.png" ContentType="image/png"/>
  <Override PartName="/ppt/media/image56.png" ContentType="image/png"/>
  <Override PartName="/ppt/media/image6.png" ContentType="image/png"/>
  <Override PartName="/ppt/media/image51.png" ContentType="image/png"/>
  <Override PartName="/ppt/media/image1.png" ContentType="image/png"/>
  <Override PartName="/ppt/media/image36.png" ContentType="image/png"/>
  <Override PartName="/ppt/media/image58.png" ContentType="image/png"/>
  <Override PartName="/ppt/media/image8.png" ContentType="image/png"/>
  <Override PartName="/ppt/media/image23.png" ContentType="image/png"/>
  <Override PartName="/ppt/media/image10.png" ContentType="image/png"/>
  <Override PartName="/ppt/media/image59.png" ContentType="image/png"/>
  <Override PartName="/ppt/media/image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54.png" ContentType="image/png"/>
  <Override PartName="/ppt/media/image4.png" ContentType="image/png"/>
  <Override PartName="/ppt/media/image41.jpeg" ContentType="image/jpe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06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200" y="1768680"/>
            <a:ext cx="29206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8040" y="1768680"/>
            <a:ext cx="29206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638040" y="4058640"/>
            <a:ext cx="29206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200" y="4058640"/>
            <a:ext cx="29206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068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0920" cy="5848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-72360" y="-360"/>
            <a:ext cx="10295280" cy="76316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0920" cy="1261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31.png"/><Relationship Id="rId25" Type="http://schemas.openxmlformats.org/officeDocument/2006/relationships/image" Target="../media/image32.png"/><Relationship Id="rId26" Type="http://schemas.openxmlformats.org/officeDocument/2006/relationships/image" Target="../media/image33.png"/><Relationship Id="rId27" Type="http://schemas.openxmlformats.org/officeDocument/2006/relationships/image" Target="../media/image34.png"/><Relationship Id="rId28" Type="http://schemas.openxmlformats.org/officeDocument/2006/relationships/image" Target="../media/image35.png"/><Relationship Id="rId29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hyperlink" Target="http://www.pngall.com/agriculture-png" TargetMode="External"/><Relationship Id="rId5" Type="http://schemas.openxmlformats.org/officeDocument/2006/relationships/image" Target="../media/image49.png"/><Relationship Id="rId6" Type="http://schemas.openxmlformats.org/officeDocument/2006/relationships/hyperlink" Target="https://www.viatech.com/en/services/sw-engineering/" TargetMode="External"/><Relationship Id="rId7" Type="http://schemas.openxmlformats.org/officeDocument/2006/relationships/image" Target="../media/image50.png"/><Relationship Id="rId8" Type="http://schemas.openxmlformats.org/officeDocument/2006/relationships/hyperlink" Target="http://www.kakoyiannislawoffice.com/" TargetMode="External"/><Relationship Id="rId9" Type="http://schemas.openxmlformats.org/officeDocument/2006/relationships/image" Target="../media/image51.png"/><Relationship Id="rId10" Type="http://schemas.openxmlformats.org/officeDocument/2006/relationships/hyperlink" Target="https://openclipart.org/detail/253806/" TargetMode="External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20" Type="http://schemas.openxmlformats.org/officeDocument/2006/relationships/hyperlink" Target="mailto:pistori@ucdb.br" TargetMode="External"/><Relationship Id="rId2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144000" y="1563840"/>
            <a:ext cx="9863280" cy="369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3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Interdisciplinaridade na Pós-Graduação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Hemerson Pistori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22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Grupo de P&amp;D INOVISÃO – inovisao.weebly.com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22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Universidade Católica Dom Bosco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" descr=""/>
          <p:cNvPicPr/>
          <p:nvPr/>
        </p:nvPicPr>
        <p:blipFill>
          <a:blip r:embed="rId1"/>
          <a:stretch/>
        </p:blipFill>
        <p:spPr>
          <a:xfrm>
            <a:off x="7272000" y="6085800"/>
            <a:ext cx="2437200" cy="1113480"/>
          </a:xfrm>
          <a:prstGeom prst="rect">
            <a:avLst/>
          </a:prstGeom>
          <a:ln>
            <a:noFill/>
          </a:ln>
        </p:spPr>
      </p:pic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404640" y="6192000"/>
            <a:ext cx="4418640" cy="1037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1008000" y="576000"/>
            <a:ext cx="8999280" cy="467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4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Sumário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1" lang="pt-BR" sz="2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Multi X Inter X Transdisciplinaridade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1" lang="pt-BR" sz="2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Boas práticas 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1" lang="pt-BR" sz="2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Sala de aula invertida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1" lang="pt-BR" sz="2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Projetos interdisciplinares do INOVISÃO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720000" y="5760000"/>
            <a:ext cx="1655640" cy="1655640"/>
          </a:xfrm>
          <a:prstGeom prst="rect">
            <a:avLst/>
          </a:prstGeom>
          <a:ln>
            <a:noFill/>
          </a:ln>
        </p:spPr>
      </p:pic>
      <p:pic>
        <p:nvPicPr>
          <p:cNvPr id="44" name="" descr=""/>
          <p:cNvPicPr/>
          <p:nvPr/>
        </p:nvPicPr>
        <p:blipFill>
          <a:blip r:embed="rId2"/>
          <a:stretch/>
        </p:blipFill>
        <p:spPr>
          <a:xfrm>
            <a:off x="2664000" y="5906160"/>
            <a:ext cx="2470320" cy="93348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3"/>
          <a:stretch/>
        </p:blipFill>
        <p:spPr>
          <a:xfrm>
            <a:off x="5761440" y="5688000"/>
            <a:ext cx="1366200" cy="136620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4"/>
          <a:stretch/>
        </p:blipFill>
        <p:spPr>
          <a:xfrm>
            <a:off x="7589520" y="5688000"/>
            <a:ext cx="1963440" cy="151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>
                <p:childTnLst>
                  <p:par>
                    <p:cTn id="5" fill="freeze">
                      <p:stCondLst>
                        <p:cond delay="indefinite"/>
                      </p:stCondLst>
                      <p:childTnLst>
                        <p:par>
                          <p:cTn id="6" fill="freeze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7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2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freeze">
                      <p:stCondLst>
                        <p:cond delay="indefinite"/>
                      </p:stCondLst>
                      <p:childTnLst>
                        <p:par>
                          <p:cTn id="14" fill="freeze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5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1980000" y="1116000"/>
            <a:ext cx="176364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640" algn="ctr">
              <a:lnSpc>
                <a:spcPct val="100000"/>
              </a:lnSpc>
              <a:buClr>
                <a:srgbClr val="00ffff"/>
              </a:buClr>
              <a:buFont typeface="Wingdings" charset="2"/>
              <a:buChar char=""/>
            </a:pPr>
            <a:r>
              <a:rPr b="1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Multi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00ffff"/>
              </a:buClr>
              <a:buFont typeface="Wingdings" charset="2"/>
              <a:buChar char=""/>
            </a:pPr>
            <a:r>
              <a:rPr b="1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(aditivo)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2520000" y="2086200"/>
            <a:ext cx="1127160" cy="505440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49" name="" descr=""/>
          <p:cNvPicPr/>
          <p:nvPr/>
        </p:nvPicPr>
        <p:blipFill>
          <a:blip r:embed="rId2"/>
          <a:stretch/>
        </p:blipFill>
        <p:spPr>
          <a:xfrm>
            <a:off x="831600" y="3069000"/>
            <a:ext cx="896040" cy="818640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50" name="CustomShape 2"/>
          <p:cNvSpPr/>
          <p:nvPr/>
        </p:nvSpPr>
        <p:spPr>
          <a:xfrm>
            <a:off x="4824360" y="3501360"/>
            <a:ext cx="1619280" cy="49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640" algn="ctr">
              <a:lnSpc>
                <a:spcPct val="100000"/>
              </a:lnSpc>
              <a:buClr>
                <a:srgbClr val="00ffff"/>
              </a:buClr>
              <a:buFont typeface="Wingdings" charset="2"/>
              <a:buChar char=""/>
            </a:pPr>
            <a:r>
              <a:rPr b="1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Inter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00ffff"/>
              </a:buClr>
              <a:buFont typeface="Wingdings" charset="2"/>
              <a:buChar char=""/>
            </a:pPr>
            <a:r>
              <a:rPr b="1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(interativo)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3"/>
          <a:stretch/>
        </p:blipFill>
        <p:spPr>
          <a:xfrm>
            <a:off x="396000" y="1965960"/>
            <a:ext cx="755640" cy="769680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52" name="" descr=""/>
          <p:cNvPicPr/>
          <p:nvPr/>
        </p:nvPicPr>
        <p:blipFill>
          <a:blip r:embed="rId4"/>
          <a:stretch/>
        </p:blipFill>
        <p:spPr>
          <a:xfrm>
            <a:off x="2160000" y="3096000"/>
            <a:ext cx="623520" cy="647640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53" name="CustomShape 3"/>
          <p:cNvSpPr/>
          <p:nvPr/>
        </p:nvSpPr>
        <p:spPr>
          <a:xfrm>
            <a:off x="6624000" y="144000"/>
            <a:ext cx="158364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640" algn="ctr">
              <a:lnSpc>
                <a:spcPct val="100000"/>
              </a:lnSpc>
              <a:buClr>
                <a:srgbClr val="00ffff"/>
              </a:buClr>
              <a:buFont typeface="Wingdings" charset="2"/>
              <a:buChar char=""/>
            </a:pPr>
            <a:r>
              <a:rPr b="1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Trans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00ffff"/>
              </a:buClr>
              <a:buFont typeface="Wingdings" charset="2"/>
              <a:buChar char=""/>
            </a:pPr>
            <a:r>
              <a:rPr b="1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(holístico)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" name="" descr=""/>
          <p:cNvPicPr/>
          <p:nvPr/>
        </p:nvPicPr>
        <p:blipFill>
          <a:blip r:embed="rId5"/>
          <a:stretch/>
        </p:blipFill>
        <p:spPr>
          <a:xfrm>
            <a:off x="1080000" y="960120"/>
            <a:ext cx="551520" cy="55152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6"/>
          <a:stretch/>
        </p:blipFill>
        <p:spPr>
          <a:xfrm>
            <a:off x="2256120" y="4272120"/>
            <a:ext cx="911520" cy="911520"/>
          </a:xfrm>
          <a:prstGeom prst="rect">
            <a:avLst/>
          </a:prstGeom>
          <a:ln>
            <a:noFill/>
          </a:ln>
        </p:spPr>
      </p:pic>
      <p:sp>
        <p:nvSpPr>
          <p:cNvPr id="56" name="Line 4"/>
          <p:cNvSpPr/>
          <p:nvPr/>
        </p:nvSpPr>
        <p:spPr>
          <a:xfrm flipV="1">
            <a:off x="864000" y="1512000"/>
            <a:ext cx="360000" cy="432000"/>
          </a:xfrm>
          <a:prstGeom prst="line">
            <a:avLst/>
          </a:prstGeom>
          <a:ln>
            <a:solidFill>
              <a:srgbClr val="00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Line 5"/>
          <p:cNvSpPr/>
          <p:nvPr/>
        </p:nvSpPr>
        <p:spPr>
          <a:xfrm flipH="1" flipV="1">
            <a:off x="1512000" y="1368000"/>
            <a:ext cx="1080000" cy="648000"/>
          </a:xfrm>
          <a:prstGeom prst="line">
            <a:avLst/>
          </a:prstGeom>
          <a:ln>
            <a:solidFill>
              <a:srgbClr val="00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Line 6"/>
          <p:cNvSpPr/>
          <p:nvPr/>
        </p:nvSpPr>
        <p:spPr>
          <a:xfrm flipV="1">
            <a:off x="1368000" y="1512720"/>
            <a:ext cx="360" cy="1439280"/>
          </a:xfrm>
          <a:prstGeom prst="line">
            <a:avLst/>
          </a:prstGeom>
          <a:ln>
            <a:solidFill>
              <a:srgbClr val="00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Line 7"/>
          <p:cNvSpPr/>
          <p:nvPr/>
        </p:nvSpPr>
        <p:spPr>
          <a:xfrm flipH="1" flipV="1">
            <a:off x="1440000" y="1512720"/>
            <a:ext cx="864000" cy="1439280"/>
          </a:xfrm>
          <a:prstGeom prst="line">
            <a:avLst/>
          </a:prstGeom>
          <a:ln>
            <a:solidFill>
              <a:srgbClr val="00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Line 8"/>
          <p:cNvSpPr/>
          <p:nvPr/>
        </p:nvSpPr>
        <p:spPr>
          <a:xfrm flipH="1">
            <a:off x="2808000" y="2664000"/>
            <a:ext cx="288000" cy="1656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Line 9"/>
          <p:cNvSpPr/>
          <p:nvPr/>
        </p:nvSpPr>
        <p:spPr>
          <a:xfrm>
            <a:off x="2520000" y="3888000"/>
            <a:ext cx="72000" cy="432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2" name="" descr=""/>
          <p:cNvPicPr/>
          <p:nvPr/>
        </p:nvPicPr>
        <p:blipFill>
          <a:blip r:embed="rId7"/>
          <a:stretch/>
        </p:blipFill>
        <p:spPr>
          <a:xfrm>
            <a:off x="6576120" y="4006080"/>
            <a:ext cx="1127160" cy="505440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63" name="" descr=""/>
          <p:cNvPicPr/>
          <p:nvPr/>
        </p:nvPicPr>
        <p:blipFill>
          <a:blip r:embed="rId8"/>
          <a:stretch/>
        </p:blipFill>
        <p:spPr>
          <a:xfrm>
            <a:off x="4887720" y="4988880"/>
            <a:ext cx="896040" cy="818640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64" name="" descr=""/>
          <p:cNvPicPr/>
          <p:nvPr/>
        </p:nvPicPr>
        <p:blipFill>
          <a:blip r:embed="rId9"/>
          <a:stretch/>
        </p:blipFill>
        <p:spPr>
          <a:xfrm>
            <a:off x="3528000" y="5205960"/>
            <a:ext cx="755640" cy="769680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65" name="" descr=""/>
          <p:cNvPicPr/>
          <p:nvPr/>
        </p:nvPicPr>
        <p:blipFill>
          <a:blip r:embed="rId10"/>
          <a:stretch/>
        </p:blipFill>
        <p:spPr>
          <a:xfrm>
            <a:off x="6480000" y="5184000"/>
            <a:ext cx="623520" cy="647640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66" name="" descr=""/>
          <p:cNvPicPr/>
          <p:nvPr/>
        </p:nvPicPr>
        <p:blipFill>
          <a:blip r:embed="rId11"/>
          <a:stretch/>
        </p:blipFill>
        <p:spPr>
          <a:xfrm>
            <a:off x="4122000" y="6624000"/>
            <a:ext cx="701640" cy="701640"/>
          </a:xfrm>
          <a:prstGeom prst="rect">
            <a:avLst/>
          </a:prstGeom>
          <a:ln>
            <a:noFill/>
          </a:ln>
        </p:spPr>
      </p:pic>
      <p:sp>
        <p:nvSpPr>
          <p:cNvPr id="67" name="Line 10"/>
          <p:cNvSpPr/>
          <p:nvPr/>
        </p:nvSpPr>
        <p:spPr>
          <a:xfrm flipV="1">
            <a:off x="4284000" y="5256000"/>
            <a:ext cx="756000" cy="360000"/>
          </a:xfrm>
          <a:prstGeom prst="line">
            <a:avLst/>
          </a:prstGeom>
          <a:ln>
            <a:solidFill>
              <a:srgbClr val="00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Line 11"/>
          <p:cNvSpPr/>
          <p:nvPr/>
        </p:nvSpPr>
        <p:spPr>
          <a:xfrm flipH="1">
            <a:off x="3960000" y="4176000"/>
            <a:ext cx="2736000" cy="1152000"/>
          </a:xfrm>
          <a:prstGeom prst="line">
            <a:avLst/>
          </a:prstGeom>
          <a:ln>
            <a:solidFill>
              <a:srgbClr val="00ffff"/>
            </a:solidFill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Line 12"/>
          <p:cNvSpPr/>
          <p:nvPr/>
        </p:nvSpPr>
        <p:spPr>
          <a:xfrm flipH="1">
            <a:off x="4176000" y="5544000"/>
            <a:ext cx="711720" cy="288000"/>
          </a:xfrm>
          <a:prstGeom prst="line">
            <a:avLst/>
          </a:prstGeom>
          <a:ln>
            <a:solidFill>
              <a:srgbClr val="00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Line 13"/>
          <p:cNvSpPr/>
          <p:nvPr/>
        </p:nvSpPr>
        <p:spPr>
          <a:xfrm flipH="1" flipV="1">
            <a:off x="5544000" y="5544000"/>
            <a:ext cx="936000" cy="72000"/>
          </a:xfrm>
          <a:prstGeom prst="line">
            <a:avLst/>
          </a:prstGeom>
          <a:ln>
            <a:solidFill>
              <a:srgbClr val="00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Line 14"/>
          <p:cNvSpPr/>
          <p:nvPr/>
        </p:nvSpPr>
        <p:spPr>
          <a:xfrm flipH="1" flipV="1">
            <a:off x="4824000" y="4320000"/>
            <a:ext cx="360000" cy="432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Line 15"/>
          <p:cNvSpPr/>
          <p:nvPr/>
        </p:nvSpPr>
        <p:spPr>
          <a:xfrm flipH="1" flipV="1">
            <a:off x="4896000" y="4176000"/>
            <a:ext cx="1296000" cy="576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Line 16"/>
          <p:cNvSpPr/>
          <p:nvPr/>
        </p:nvSpPr>
        <p:spPr>
          <a:xfrm flipH="1">
            <a:off x="4536000" y="5760000"/>
            <a:ext cx="72000" cy="864000"/>
          </a:xfrm>
          <a:prstGeom prst="line">
            <a:avLst/>
          </a:prstGeom>
          <a:ln>
            <a:solidFill>
              <a:srgbClr val="ffff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Line 17"/>
          <p:cNvSpPr/>
          <p:nvPr/>
        </p:nvSpPr>
        <p:spPr>
          <a:xfrm flipH="1">
            <a:off x="4752000" y="5616000"/>
            <a:ext cx="1440000" cy="1296000"/>
          </a:xfrm>
          <a:prstGeom prst="line">
            <a:avLst/>
          </a:prstGeom>
          <a:ln>
            <a:solidFill>
              <a:srgbClr val="ffff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Line 18"/>
          <p:cNvSpPr/>
          <p:nvPr/>
        </p:nvSpPr>
        <p:spPr>
          <a:xfrm flipH="1">
            <a:off x="5544000" y="4248000"/>
            <a:ext cx="1296000" cy="1080000"/>
          </a:xfrm>
          <a:prstGeom prst="line">
            <a:avLst/>
          </a:prstGeom>
          <a:ln>
            <a:solidFill>
              <a:srgbClr val="00ffff"/>
            </a:solidFill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6" name="" descr=""/>
          <p:cNvPicPr/>
          <p:nvPr/>
        </p:nvPicPr>
        <p:blipFill>
          <a:blip r:embed="rId12"/>
          <a:stretch/>
        </p:blipFill>
        <p:spPr>
          <a:xfrm>
            <a:off x="8664120" y="756720"/>
            <a:ext cx="1127160" cy="50544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13"/>
          <a:stretch/>
        </p:blipFill>
        <p:spPr>
          <a:xfrm>
            <a:off x="6975720" y="1739520"/>
            <a:ext cx="896040" cy="81864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14"/>
          <a:stretch/>
        </p:blipFill>
        <p:spPr>
          <a:xfrm>
            <a:off x="6732000" y="1749960"/>
            <a:ext cx="755640" cy="76968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15"/>
          <a:stretch/>
        </p:blipFill>
        <p:spPr>
          <a:xfrm>
            <a:off x="8568000" y="1934640"/>
            <a:ext cx="623520" cy="64764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16"/>
          <a:stretch/>
        </p:blipFill>
        <p:spPr>
          <a:xfrm>
            <a:off x="8664120" y="864000"/>
            <a:ext cx="623520" cy="64764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17"/>
          <a:stretch/>
        </p:blipFill>
        <p:spPr>
          <a:xfrm>
            <a:off x="8103600" y="1917000"/>
            <a:ext cx="896040" cy="81864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18"/>
          <a:stretch/>
        </p:blipFill>
        <p:spPr>
          <a:xfrm>
            <a:off x="5904000" y="1152000"/>
            <a:ext cx="1007640" cy="102636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19"/>
          <a:stretch/>
        </p:blipFill>
        <p:spPr>
          <a:xfrm>
            <a:off x="6336000" y="1222200"/>
            <a:ext cx="1127160" cy="50544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20"/>
          <a:stretch/>
        </p:blipFill>
        <p:spPr>
          <a:xfrm>
            <a:off x="7848000" y="1080000"/>
            <a:ext cx="623520" cy="64764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21"/>
          <a:stretch/>
        </p:blipFill>
        <p:spPr>
          <a:xfrm>
            <a:off x="9072000" y="3708000"/>
            <a:ext cx="575640" cy="57564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2"/>
          <a:stretch/>
        </p:blipFill>
        <p:spPr>
          <a:xfrm>
            <a:off x="4338000" y="504000"/>
            <a:ext cx="629640" cy="62964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23"/>
          <a:stretch/>
        </p:blipFill>
        <p:spPr>
          <a:xfrm>
            <a:off x="4560120" y="528120"/>
            <a:ext cx="551520" cy="55152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24"/>
          <a:stretch/>
        </p:blipFill>
        <p:spPr>
          <a:xfrm>
            <a:off x="4248000" y="432000"/>
            <a:ext cx="575640" cy="575640"/>
          </a:xfrm>
          <a:prstGeom prst="rect">
            <a:avLst/>
          </a:prstGeom>
          <a:ln>
            <a:noFill/>
          </a:ln>
        </p:spPr>
      </p:pic>
      <p:sp>
        <p:nvSpPr>
          <p:cNvPr id="89" name="Line 19"/>
          <p:cNvSpPr/>
          <p:nvPr/>
        </p:nvSpPr>
        <p:spPr>
          <a:xfrm flipH="1" flipV="1">
            <a:off x="5112000" y="1008000"/>
            <a:ext cx="648000" cy="360000"/>
          </a:xfrm>
          <a:prstGeom prst="line">
            <a:avLst/>
          </a:prstGeom>
          <a:ln>
            <a:solidFill>
              <a:srgbClr val="00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Line 20"/>
          <p:cNvSpPr/>
          <p:nvPr/>
        </p:nvSpPr>
        <p:spPr>
          <a:xfrm>
            <a:off x="8640000" y="2946960"/>
            <a:ext cx="504000" cy="58104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91" name="" descr=""/>
          <p:cNvPicPr/>
          <p:nvPr/>
        </p:nvPicPr>
        <p:blipFill>
          <a:blip r:embed="rId25"/>
          <a:stretch/>
        </p:blipFill>
        <p:spPr>
          <a:xfrm>
            <a:off x="4392000" y="3672000"/>
            <a:ext cx="455040" cy="79812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26"/>
          <a:stretch/>
        </p:blipFill>
        <p:spPr>
          <a:xfrm>
            <a:off x="4680000" y="641520"/>
            <a:ext cx="455040" cy="79812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27"/>
          <a:stretch/>
        </p:blipFill>
        <p:spPr>
          <a:xfrm>
            <a:off x="8712000" y="3449520"/>
            <a:ext cx="701640" cy="70164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28"/>
          <a:stretch/>
        </p:blipFill>
        <p:spPr>
          <a:xfrm>
            <a:off x="9288000" y="3449520"/>
            <a:ext cx="455040" cy="798120"/>
          </a:xfrm>
          <a:prstGeom prst="rect">
            <a:avLst/>
          </a:prstGeom>
          <a:ln>
            <a:noFill/>
          </a:ln>
        </p:spPr>
      </p:pic>
      <p:sp>
        <p:nvSpPr>
          <p:cNvPr id="95" name="Line 21"/>
          <p:cNvSpPr/>
          <p:nvPr/>
        </p:nvSpPr>
        <p:spPr>
          <a:xfrm>
            <a:off x="4680000" y="5040000"/>
            <a:ext cx="72000" cy="1584000"/>
          </a:xfrm>
          <a:prstGeom prst="line">
            <a:avLst/>
          </a:prstGeom>
          <a:ln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Line 22"/>
          <p:cNvSpPr/>
          <p:nvPr/>
        </p:nvSpPr>
        <p:spPr>
          <a:xfrm flipV="1">
            <a:off x="4448520" y="4536000"/>
            <a:ext cx="159480" cy="1152000"/>
          </a:xfrm>
          <a:prstGeom prst="line">
            <a:avLst/>
          </a:prstGeom>
          <a:ln>
            <a:solidFill>
              <a:srgbClr val="ffff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>
                <p:childTnLst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576000" y="432000"/>
            <a:ext cx="9360000" cy="467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3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Boas Práticas – Interdisciplinares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0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Seminário Integrador: 6 meses - outro orientador – sorteio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0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Seleção docente: não restringir por formação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0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Bancas e coorientadores de outras áreas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0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Reduzir obrigatórias – aumentar integradoras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0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Aumentar visitantes, principalmente do exterior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0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Orientar alunos com diferentes formações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551"/>
              </a:spcAft>
              <a:buClr>
                <a:srgbClr val="00ffff"/>
              </a:buClr>
              <a:buSzPct val="45000"/>
              <a:buFont typeface="Wingdings" charset="2"/>
              <a:buChar char=""/>
            </a:pPr>
            <a:r>
              <a:rPr b="0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Novas tecnologias e canais de comunicação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>
                <p:childTnLst>
                  <p:par>
                    <p:cTn id="107" fill="freeze">
                      <p:stCondLst>
                        <p:cond delay="indefinite"/>
                      </p:stCondLst>
                      <p:childTnLst>
                        <p:par>
                          <p:cTn id="108" fill="freeze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95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freeze">
                      <p:stCondLst>
                        <p:cond delay="indefinite"/>
                      </p:stCondLst>
                      <p:childTnLst>
                        <p:par>
                          <p:cTn id="112" fill="freeze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40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freeze">
                      <p:stCondLst>
                        <p:cond delay="indefinite"/>
                      </p:stCondLst>
                      <p:childTnLst>
                        <p:par>
                          <p:cTn id="116" fill="freeze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80" end="2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freeze">
                      <p:stCondLst>
                        <p:cond delay="indefinite"/>
                      </p:stCondLst>
                      <p:childTnLst>
                        <p:par>
                          <p:cTn id="120" fill="freeze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25" end="2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freeze">
                      <p:stCondLst>
                        <p:cond delay="indefinite"/>
                      </p:stCondLst>
                      <p:childTnLst>
                        <p:par>
                          <p:cTn id="124" fill="freeze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73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freeze">
                      <p:stCondLst>
                        <p:cond delay="indefinite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14" end="3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360000" y="288000"/>
            <a:ext cx="9360000" cy="79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Sala de Aula Invertida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387360" y="1148400"/>
            <a:ext cx="4724640" cy="5619600"/>
          </a:xfrm>
          <a:prstGeom prst="rect">
            <a:avLst/>
          </a:prstGeom>
          <a:ln w="29160">
            <a:solidFill>
              <a:srgbClr val="3465a4"/>
            </a:solidFill>
            <a:round/>
          </a:ln>
        </p:spPr>
      </p:pic>
      <p:sp>
        <p:nvSpPr>
          <p:cNvPr id="100" name="CustomShape 2"/>
          <p:cNvSpPr/>
          <p:nvPr/>
        </p:nvSpPr>
        <p:spPr>
          <a:xfrm>
            <a:off x="2880000" y="2016000"/>
            <a:ext cx="1800000" cy="1368000"/>
          </a:xfrm>
          <a:prstGeom prst="rect">
            <a:avLst/>
          </a:prstGeom>
          <a:solidFill>
            <a:srgbClr val="729fcf">
              <a:alpha val="27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r>
              <a:rPr b="1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Vídeos</a:t>
            </a:r>
            <a:endParaRPr b="1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1.454 </a:t>
            </a:r>
            <a:r>
              <a:rPr b="1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inscritos</a:t>
            </a:r>
            <a:endParaRPr b="1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202.895 </a:t>
            </a:r>
            <a:r>
              <a:rPr b="1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views</a:t>
            </a:r>
            <a:endParaRPr b="1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13.559 </a:t>
            </a:r>
            <a:r>
              <a:rPr b="1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horas</a:t>
            </a:r>
            <a:endParaRPr b="1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2592000" y="3600000"/>
            <a:ext cx="6552000" cy="2808000"/>
          </a:xfrm>
          <a:prstGeom prst="rect">
            <a:avLst/>
          </a:prstGeom>
          <a:ln w="29160">
            <a:solidFill>
              <a:srgbClr val="3465a4"/>
            </a:solidFill>
            <a:round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4608000" y="556560"/>
            <a:ext cx="4968000" cy="4123440"/>
          </a:xfrm>
          <a:prstGeom prst="rect">
            <a:avLst/>
          </a:prstGeom>
          <a:ln w="29160">
            <a:solidFill>
              <a:srgbClr val="3465a4"/>
            </a:solidFill>
            <a:round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>
                <p:childTnLst>
                  <p:par>
                    <p:cTn id="133" fill="freeze">
                      <p:stCondLst>
                        <p:cond delay="indefinite"/>
                      </p:stCondLst>
                      <p:childTnLst>
                        <p:par>
                          <p:cTn id="134" fill="freeze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freeze">
                      <p:stCondLst>
                        <p:cond delay="indefinite"/>
                      </p:stCondLst>
                      <p:childTnLst>
                        <p:par>
                          <p:cTn id="138" fill="freeze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648000" y="360000"/>
            <a:ext cx="9360000" cy="79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6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INOVISÃO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720000" y="4236480"/>
            <a:ext cx="3240000" cy="238752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2617920" y="5599800"/>
            <a:ext cx="1252440" cy="92304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2260080" y="5160240"/>
            <a:ext cx="89640" cy="882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728280" y="1420200"/>
            <a:ext cx="3087720" cy="217980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4"/>
          <a:stretch/>
        </p:blipFill>
        <p:spPr>
          <a:xfrm>
            <a:off x="4688640" y="496800"/>
            <a:ext cx="4825440" cy="281520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5"/>
          <a:stretch/>
        </p:blipFill>
        <p:spPr>
          <a:xfrm>
            <a:off x="4824000" y="3960000"/>
            <a:ext cx="4743360" cy="2782800"/>
          </a:xfrm>
          <a:prstGeom prst="rect">
            <a:avLst/>
          </a:prstGeom>
          <a:ln>
            <a:noFill/>
          </a:ln>
        </p:spPr>
      </p:pic>
      <p:pic>
        <p:nvPicPr>
          <p:cNvPr id="110" name="" descr=""/>
          <p:cNvPicPr/>
          <p:nvPr/>
        </p:nvPicPr>
        <p:blipFill>
          <a:blip r:embed="rId6"/>
          <a:stretch/>
        </p:blipFill>
        <p:spPr>
          <a:xfrm>
            <a:off x="5616000" y="4320000"/>
            <a:ext cx="2764800" cy="172800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7"/>
          <a:stretch/>
        </p:blipFill>
        <p:spPr>
          <a:xfrm>
            <a:off x="1883880" y="2304000"/>
            <a:ext cx="6733800" cy="309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>
                <p:childTnLst>
                  <p:par>
                    <p:cTn id="143" fill="freeze">
                      <p:stCondLst>
                        <p:cond delay="indefinite"/>
                      </p:stCondLst>
                      <p:childTnLst>
                        <p:par>
                          <p:cTn id="144" fill="freeze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freeze">
                      <p:stCondLst>
                        <p:cond delay="indefinite"/>
                      </p:stCondLst>
                      <p:childTnLst>
                        <p:par>
                          <p:cTn id="148" fill="freeze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freeze">
                      <p:stCondLst>
                        <p:cond delay="indefinite"/>
                      </p:stCondLst>
                      <p:childTnLst>
                        <p:par>
                          <p:cTn id="158" fill="freeze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freeze">
                      <p:stCondLst>
                        <p:cond delay="indefinite"/>
                      </p:stCondLst>
                      <p:childTnLst>
                        <p:par>
                          <p:cTn id="162" fill="freeze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freeze">
                      <p:stCondLst>
                        <p:cond delay="indefinite"/>
                      </p:stCondLst>
                      <p:childTnLst>
                        <p:par>
                          <p:cTn id="168" fill="freeze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1510560" y="4608000"/>
            <a:ext cx="1006560" cy="925200"/>
          </a:xfrm>
          <a:prstGeom prst="rect">
            <a:avLst/>
          </a:prstGeom>
          <a:ln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1008000" y="576000"/>
            <a:ext cx="8999280" cy="467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44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Agradecimentos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2"/>
              </a:buBlip>
            </a:pPr>
            <a:r>
              <a:rPr b="1" lang="pt-BR" sz="22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https://commons.wikimedia.org/wiki/File:Math.svg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3"/>
              </a:buBlip>
            </a:pPr>
            <a:r>
              <a:rPr b="1" lang="pt-BR" sz="22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4"/>
              </a:rPr>
              <a:t>http://www.pngall.com/agriculture-png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5"/>
              </a:buBlip>
            </a:pPr>
            <a:r>
              <a:rPr b="1" lang="pt-BR" sz="22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6"/>
              </a:rPr>
              <a:t>https://www.viatech.com/en/services/sw-engineering/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7"/>
              </a:buBlip>
            </a:pPr>
            <a:r>
              <a:rPr b="1" lang="pt-BR" sz="22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8"/>
              </a:rPr>
              <a:t>http://www.kakoyiannislawoffice.com/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9"/>
              </a:buBlip>
            </a:pPr>
            <a:r>
              <a:rPr b="1" lang="pt-BR" sz="22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10"/>
              </a:rPr>
              <a:t>https://openclipart.org/detail/253806/</a:t>
            </a:r>
            <a:r>
              <a:rPr b="1" lang="pt-BR" sz="22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low-poly-shattered-question-mark-with-background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1"/>
          <a:stretch/>
        </p:blipFill>
        <p:spPr>
          <a:xfrm>
            <a:off x="324360" y="5544000"/>
            <a:ext cx="1402920" cy="69768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12"/>
          <a:stretch/>
        </p:blipFill>
        <p:spPr>
          <a:xfrm>
            <a:off x="2163960" y="5760000"/>
            <a:ext cx="1795320" cy="44856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13"/>
          <a:stretch/>
        </p:blipFill>
        <p:spPr>
          <a:xfrm>
            <a:off x="6000120" y="5472000"/>
            <a:ext cx="1631160" cy="107964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14"/>
          <a:stretch/>
        </p:blipFill>
        <p:spPr>
          <a:xfrm>
            <a:off x="7990200" y="5472000"/>
            <a:ext cx="1575000" cy="71964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15"/>
          <a:stretch/>
        </p:blipFill>
        <p:spPr>
          <a:xfrm>
            <a:off x="4172760" y="5544000"/>
            <a:ext cx="1490400" cy="71964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16"/>
          <a:stretch/>
        </p:blipFill>
        <p:spPr>
          <a:xfrm>
            <a:off x="4607640" y="4176000"/>
            <a:ext cx="2456280" cy="132696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17"/>
          <a:stretch/>
        </p:blipFill>
        <p:spPr>
          <a:xfrm>
            <a:off x="7992360" y="4464000"/>
            <a:ext cx="1943640" cy="93564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18"/>
          <a:stretch/>
        </p:blipFill>
        <p:spPr>
          <a:xfrm>
            <a:off x="2902320" y="4752000"/>
            <a:ext cx="816120" cy="105804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19"/>
          <a:stretch/>
        </p:blipFill>
        <p:spPr>
          <a:xfrm>
            <a:off x="192600" y="4889160"/>
            <a:ext cx="1390680" cy="418320"/>
          </a:xfrm>
          <a:prstGeom prst="rect">
            <a:avLst/>
          </a:prstGeom>
          <a:ln>
            <a:noFill/>
          </a:ln>
        </p:spPr>
      </p:pic>
      <p:sp>
        <p:nvSpPr>
          <p:cNvPr id="123" name="CustomShape 2"/>
          <p:cNvSpPr/>
          <p:nvPr/>
        </p:nvSpPr>
        <p:spPr>
          <a:xfrm>
            <a:off x="1512000" y="3960000"/>
            <a:ext cx="7200000" cy="432000"/>
          </a:xfrm>
          <a:prstGeom prst="rect">
            <a:avLst/>
          </a:prstGeom>
          <a:solidFill>
            <a:srgbClr val="729fcf">
              <a:alpha val="37000"/>
            </a:srgbClr>
          </a:solidFill>
          <a:ln>
            <a:solidFill>
              <a:srgbClr val="00ff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0"/>
              </a:rPr>
              <a:t>pistori@ucdb.br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b="0" lang="pt-BR" sz="1800" spc="-1" strike="noStrike">
                <a:solidFill>
                  <a:srgbClr val="00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endParaRPr b="0" lang="pt-B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</TotalTime>
  <Application>LibreOffice/5.3.1.2$Linux_X86_64 LibreOffice_project/30m0$Build-2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2017-07-20T09:07:44Z</dcterms:created>
  <dc:creator/>
  <dc:description/>
  <dc:language>pt-BR</dc:language>
  <cp:lastModifiedBy/>
  <dcterms:modified xsi:type="dcterms:W3CDTF">2017-07-21T10:47:20Z</dcterms:modified>
  <cp:revision>27</cp:revision>
  <dc:subject/>
  <dc:title/>
</cp:coreProperties>
</file>