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7.gif" ContentType="image/gif"/>
  <Override PartName="/ppt/media/image31.gif" ContentType="image/gif"/>
  <Override PartName="/ppt/media/image19.png" ContentType="image/png"/>
  <Override PartName="/ppt/media/image34.gif" ContentType="image/gif"/>
  <Override PartName="/ppt/media/image3.gif" ContentType="image/gif"/>
  <Override PartName="/ppt/media/image37.gif" ContentType="image/gif"/>
  <Override PartName="/ppt/media/image6.gif" ContentType="image/gif"/>
  <Override PartName="/ppt/media/image41.gif" ContentType="image/gif"/>
  <Override PartName="/ppt/media/image29.png" ContentType="image/png"/>
  <Override PartName="/ppt/media/image13.gif" ContentType="image/gif"/>
  <Override PartName="/ppt/media/image44.gif" ContentType="image/gif"/>
  <Override PartName="/ppt/media/image16.gif" ContentType="image/gif"/>
  <Override PartName="/ppt/media/image47.gif" ContentType="image/gif"/>
  <Override PartName="/ppt/media/image20.gif" ContentType="image/gif"/>
  <Override PartName="/ppt/media/image51.gif" ContentType="image/gif"/>
  <Override PartName="/ppt/media/image23.gif" ContentType="image/gif"/>
  <Override PartName="/ppt/media/image54.gif" ContentType="image/gif"/>
  <Override PartName="/ppt/media/image26.gif" ContentType="image/gif"/>
  <Override PartName="/ppt/media/image30.gif" ContentType="image/gif"/>
  <Override PartName="/ppt/media/image18.png" ContentType="image/png"/>
  <Override PartName="/ppt/media/image33.gif" ContentType="image/gif"/>
  <Override PartName="/ppt/media/image2.gif" ContentType="image/gif"/>
  <Override PartName="/ppt/media/image36.gif" ContentType="image/gif"/>
  <Override PartName="/ppt/media/image5.gif" ContentType="image/gif"/>
  <Override PartName="/ppt/media/image39.gif" ContentType="image/gif"/>
  <Override PartName="/ppt/media/image40.gif" ContentType="image/gif"/>
  <Override PartName="/ppt/media/image12.gif" ContentType="image/gif"/>
  <Override PartName="/ppt/media/image8.gif" ContentType="image/gif"/>
  <Override PartName="/ppt/media/image43.gif" ContentType="image/gif"/>
  <Override PartName="/ppt/media/image15.gif" ContentType="image/gif"/>
  <Override PartName="/ppt/media/image1.png" ContentType="image/png"/>
  <Override PartName="/ppt/media/image46.gif" ContentType="image/gif"/>
  <Override PartName="/ppt/media/image49.gif" ContentType="image/gif"/>
  <Override PartName="/ppt/media/image50.gif" ContentType="image/gif"/>
  <Override PartName="/ppt/media/image22.gif" ContentType="image/gif"/>
  <Override PartName="/ppt/media/image11.png" ContentType="image/png"/>
  <Override PartName="/ppt/media/image53.gif" ContentType="image/gif"/>
  <Override PartName="/ppt/media/image25.gif" ContentType="image/gif"/>
  <Override PartName="/ppt/media/image28.gif" ContentType="image/gif"/>
  <Override PartName="/ppt/media/image32.gif" ContentType="image/gif"/>
  <Override PartName="/ppt/media/image35.gif" ContentType="image/gif"/>
  <Override PartName="/ppt/media/image4.gif" ContentType="image/gif"/>
  <Override PartName="/ppt/media/image38.gif" ContentType="image/gif"/>
  <Override PartName="/ppt/media/image9.jpeg" ContentType="image/jpeg"/>
  <Override PartName="/ppt/media/image7.gif" ContentType="image/gif"/>
  <Override PartName="/ppt/media/image42.gif" ContentType="image/gif"/>
  <Override PartName="/ppt/media/image14.gif" ContentType="image/gif"/>
  <Override PartName="/ppt/media/image45.gif" ContentType="image/gif"/>
  <Override PartName="/ppt/media/image17.gif" ContentType="image/gif"/>
  <Override PartName="/ppt/media/image48.gif" ContentType="image/gif"/>
  <Override PartName="/ppt/media/image21.gif" ContentType="image/gif"/>
  <Override PartName="/ppt/media/image10.png" ContentType="image/png"/>
  <Override PartName="/ppt/media/image52.gif" ContentType="image/gif"/>
  <Override PartName="/ppt/media/image24.gif" ContentType="image/gif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9.xml" ContentType="application/vnd.openxmlformats-officedocument.presentationml.slide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6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10.xml.rels" ContentType="application/vnd.openxmlformats-package.relationships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rgbClr val="bbcebc"/>
            </a:solidFill>
            <a:round/>
          </a:ln>
        </p:spPr>
      </p:sp>
      <p:sp>
        <p:nvSpPr>
          <p:cNvPr id="1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rgbClr val="bbcebc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rgbClr val="72a376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8839080" y="0"/>
            <a:ext cx="303840" cy="6856920"/>
          </a:xfrm>
          <a:prstGeom prst="rect">
            <a:avLst/>
          </a:prstGeom>
          <a:solidFill>
            <a:srgbClr val="bbcebc"/>
          </a:solidFill>
        </p:spPr>
      </p:sp>
      <p:sp>
        <p:nvSpPr>
          <p:cNvPr id="4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72a376"/>
            </a:solidFill>
            <a:round/>
          </a:ln>
        </p:spPr>
      </p:sp>
      <p:sp>
        <p:nvSpPr>
          <p:cNvPr id="5" name="CustomShape 6"/>
          <p:cNvSpPr/>
          <p:nvPr/>
        </p:nvSpPr>
        <p:spPr>
          <a:xfrm>
            <a:off x="8156520" y="5715000"/>
            <a:ext cx="547560" cy="547560"/>
          </a:xfrm>
          <a:prstGeom prst="ellipse">
            <a:avLst/>
          </a:prstGeom>
          <a:solidFill>
            <a:srgbClr val="72a376"/>
          </a:solidFill>
        </p:spPr>
      </p:sp>
      <p:sp>
        <p:nvSpPr>
          <p:cNvPr id="6" name="CustomShape 7"/>
          <p:cNvSpPr/>
          <p:nvPr/>
        </p:nvSpPr>
        <p:spPr>
          <a:xfrm>
            <a:off x="9097920" y="2544840"/>
            <a:ext cx="3656520" cy="383040"/>
          </a:xfrm>
          <a:prstGeom prst="rect">
            <a:avLst/>
          </a:prstGeom>
        </p:spPr>
      </p:sp>
      <p:sp>
        <p:nvSpPr>
          <p:cNvPr id="7" name="CustomShape 8"/>
          <p:cNvSpPr/>
          <p:nvPr/>
        </p:nvSpPr>
        <p:spPr>
          <a:xfrm>
            <a:off x="380880" y="0"/>
            <a:ext cx="608400" cy="6856920"/>
          </a:xfrm>
          <a:prstGeom prst="rect">
            <a:avLst/>
          </a:prstGeom>
          <a:solidFill>
            <a:srgbClr val="bbcebc"/>
          </a:solidFill>
        </p:spPr>
      </p:sp>
      <p:sp>
        <p:nvSpPr>
          <p:cNvPr id="8" name="CustomShape 9"/>
          <p:cNvSpPr/>
          <p:nvPr/>
        </p:nvSpPr>
        <p:spPr>
          <a:xfrm>
            <a:off x="276480" y="0"/>
            <a:ext cx="103680" cy="6856920"/>
          </a:xfrm>
          <a:prstGeom prst="rect">
            <a:avLst/>
          </a:prstGeom>
          <a:solidFill>
            <a:srgbClr val="d5e0d5"/>
          </a:solidFill>
        </p:spPr>
      </p:sp>
      <p:sp>
        <p:nvSpPr>
          <p:cNvPr id="9" name="CustomShape 10"/>
          <p:cNvSpPr/>
          <p:nvPr/>
        </p:nvSpPr>
        <p:spPr>
          <a:xfrm>
            <a:off x="990720" y="0"/>
            <a:ext cx="180720" cy="6856920"/>
          </a:xfrm>
          <a:prstGeom prst="rect">
            <a:avLst/>
          </a:prstGeom>
          <a:solidFill>
            <a:srgbClr val="d5e0d5"/>
          </a:solidFill>
        </p:spPr>
      </p:sp>
      <p:sp>
        <p:nvSpPr>
          <p:cNvPr id="10" name="CustomShape 11"/>
          <p:cNvSpPr/>
          <p:nvPr/>
        </p:nvSpPr>
        <p:spPr>
          <a:xfrm>
            <a:off x="1141200" y="0"/>
            <a:ext cx="229320" cy="6856920"/>
          </a:xfrm>
          <a:prstGeom prst="rect">
            <a:avLst/>
          </a:prstGeom>
          <a:solidFill>
            <a:srgbClr val="ebf0eb"/>
          </a:solidFill>
        </p:spPr>
      </p:sp>
      <p:sp>
        <p:nvSpPr>
          <p:cNvPr id="11" name="Line 12"/>
          <p:cNvSpPr/>
          <p:nvPr/>
        </p:nvSpPr>
        <p:spPr>
          <a:xfrm>
            <a:off x="106200" y="0"/>
            <a:ext cx="0" cy="6858000"/>
          </a:xfrm>
          <a:prstGeom prst="line">
            <a:avLst/>
          </a:prstGeom>
          <a:ln w="57240">
            <a:solidFill>
              <a:srgbClr val="bbcebc"/>
            </a:solidFill>
            <a:round/>
          </a:ln>
        </p:spPr>
      </p:sp>
      <p:sp>
        <p:nvSpPr>
          <p:cNvPr id="12" name="Line 13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ln w="57240">
            <a:solidFill>
              <a:srgbClr val="ebf0eb"/>
            </a:solidFill>
            <a:round/>
          </a:ln>
        </p:spPr>
      </p:sp>
      <p:sp>
        <p:nvSpPr>
          <p:cNvPr id="13" name="Line 14"/>
          <p:cNvSpPr/>
          <p:nvPr/>
        </p:nvSpPr>
        <p:spPr>
          <a:xfrm>
            <a:off x="853920" y="0"/>
            <a:ext cx="0" cy="6858000"/>
          </a:xfrm>
          <a:prstGeom prst="line">
            <a:avLst/>
          </a:prstGeom>
          <a:ln w="57240">
            <a:solidFill>
              <a:srgbClr val="bbcebc"/>
            </a:solidFill>
            <a:round/>
          </a:ln>
        </p:spPr>
      </p:sp>
      <p:sp>
        <p:nvSpPr>
          <p:cNvPr id="14" name="Line 15"/>
          <p:cNvSpPr/>
          <p:nvPr/>
        </p:nvSpPr>
        <p:spPr>
          <a:xfrm>
            <a:off x="1726560" y="0"/>
            <a:ext cx="0" cy="6858000"/>
          </a:xfrm>
          <a:prstGeom prst="line">
            <a:avLst/>
          </a:prstGeom>
          <a:ln w="28440">
            <a:solidFill>
              <a:srgbClr val="bbcebc"/>
            </a:solidFill>
            <a:round/>
          </a:ln>
        </p:spPr>
      </p:sp>
      <p:sp>
        <p:nvSpPr>
          <p:cNvPr id="15" name="Line 16"/>
          <p:cNvSpPr/>
          <p:nvPr/>
        </p:nvSpPr>
        <p:spPr>
          <a:xfrm>
            <a:off x="1066680" y="0"/>
            <a:ext cx="0" cy="6858000"/>
          </a:xfrm>
          <a:prstGeom prst="line">
            <a:avLst/>
          </a:prstGeom>
          <a:ln w="9360">
            <a:solidFill>
              <a:srgbClr val="bbcebc"/>
            </a:solidFill>
            <a:round/>
          </a:ln>
        </p:spPr>
      </p:sp>
      <p:sp>
        <p:nvSpPr>
          <p:cNvPr id="16" name="Line 17"/>
          <p:cNvSpPr/>
          <p:nvPr/>
        </p:nvSpPr>
        <p:spPr>
          <a:xfrm>
            <a:off x="9113760" y="0"/>
            <a:ext cx="0" cy="6858000"/>
          </a:xfrm>
          <a:prstGeom prst="line">
            <a:avLst/>
          </a:prstGeom>
          <a:ln w="57240">
            <a:solidFill>
              <a:srgbClr val="bbcebc"/>
            </a:solidFill>
            <a:round/>
          </a:ln>
        </p:spPr>
      </p:sp>
      <p:sp>
        <p:nvSpPr>
          <p:cNvPr id="17" name="CustomShape 18"/>
          <p:cNvSpPr/>
          <p:nvPr/>
        </p:nvSpPr>
        <p:spPr>
          <a:xfrm>
            <a:off x="1219320" y="0"/>
            <a:ext cx="75240" cy="6856920"/>
          </a:xfrm>
          <a:prstGeom prst="rect">
            <a:avLst/>
          </a:prstGeom>
          <a:solidFill>
            <a:srgbClr val="bbcebc"/>
          </a:solidFill>
        </p:spPr>
      </p:sp>
      <p:sp>
        <p:nvSpPr>
          <p:cNvPr id="18" name="CustomShape 19"/>
          <p:cNvSpPr/>
          <p:nvPr/>
        </p:nvSpPr>
        <p:spPr>
          <a:xfrm>
            <a:off x="609480" y="3429000"/>
            <a:ext cx="1294200" cy="1294200"/>
          </a:xfrm>
          <a:prstGeom prst="ellipse">
            <a:avLst/>
          </a:prstGeom>
          <a:solidFill>
            <a:srgbClr val="72a376"/>
          </a:solidFill>
        </p:spPr>
      </p:sp>
      <p:sp>
        <p:nvSpPr>
          <p:cNvPr id="19" name="CustomShape 20"/>
          <p:cNvSpPr/>
          <p:nvPr/>
        </p:nvSpPr>
        <p:spPr>
          <a:xfrm>
            <a:off x="1309680" y="4866840"/>
            <a:ext cx="640440" cy="640440"/>
          </a:xfrm>
          <a:prstGeom prst="ellipse">
            <a:avLst/>
          </a:prstGeom>
          <a:solidFill>
            <a:srgbClr val="72a376"/>
          </a:solidFill>
        </p:spPr>
      </p:sp>
      <p:sp>
        <p:nvSpPr>
          <p:cNvPr id="20" name="CustomShape 21"/>
          <p:cNvSpPr/>
          <p:nvPr/>
        </p:nvSpPr>
        <p:spPr>
          <a:xfrm>
            <a:off x="1091160" y="5500800"/>
            <a:ext cx="136080" cy="136080"/>
          </a:xfrm>
          <a:prstGeom prst="ellipse">
            <a:avLst/>
          </a:prstGeom>
          <a:solidFill>
            <a:srgbClr val="72a376"/>
          </a:solidFill>
        </p:spPr>
      </p:sp>
      <p:sp>
        <p:nvSpPr>
          <p:cNvPr id="21" name="CustomShape 22"/>
          <p:cNvSpPr/>
          <p:nvPr/>
        </p:nvSpPr>
        <p:spPr>
          <a:xfrm>
            <a:off x="1664280" y="5788080"/>
            <a:ext cx="273240" cy="273240"/>
          </a:xfrm>
          <a:prstGeom prst="ellipse">
            <a:avLst/>
          </a:prstGeom>
          <a:solidFill>
            <a:srgbClr val="72a376"/>
          </a:solidFill>
        </p:spPr>
      </p:sp>
      <p:sp>
        <p:nvSpPr>
          <p:cNvPr id="22" name="CustomShape 23"/>
          <p:cNvSpPr/>
          <p:nvPr/>
        </p:nvSpPr>
        <p:spPr>
          <a:xfrm>
            <a:off x="1905120" y="4495680"/>
            <a:ext cx="364680" cy="364680"/>
          </a:xfrm>
          <a:prstGeom prst="ellipse">
            <a:avLst/>
          </a:prstGeom>
          <a:solidFill>
            <a:srgbClr val="72a376"/>
          </a:solidFill>
        </p:spPr>
      </p:sp>
      <p:sp>
        <p:nvSpPr>
          <p:cNvPr id="23" name="PlaceHolder 2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24" name="PlaceHolder 2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pt-BR"/>
              <a:t>2.º Nível da estrutura de tópicos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pt-BR"/>
              <a:t>3.º Nível da estrutura de tópicos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pt-BR"/>
              <a:t>4.º Nível da estrutura de tópicos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pt-BR"/>
              <a:t>8.º Nível da estrutura de tópicos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pt-BR"/>
              <a:t>9.º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1"/>
          <p:cNvSpPr/>
          <p:nvPr/>
        </p:nvSpPr>
        <p:spPr>
          <a:xfrm>
            <a:off x="8762760" y="0"/>
            <a:ext cx="0" cy="6858000"/>
          </a:xfrm>
          <a:prstGeom prst="line">
            <a:avLst/>
          </a:prstGeom>
          <a:ln w="38160">
            <a:solidFill>
              <a:srgbClr val="bbcebc"/>
            </a:solidFill>
            <a:round/>
          </a:ln>
        </p:spPr>
      </p:sp>
      <p:sp>
        <p:nvSpPr>
          <p:cNvPr id="26" name="Line 2"/>
          <p:cNvSpPr/>
          <p:nvPr/>
        </p:nvSpPr>
        <p:spPr>
          <a:xfrm>
            <a:off x="75960" y="0"/>
            <a:ext cx="0" cy="6858000"/>
          </a:xfrm>
          <a:prstGeom prst="line">
            <a:avLst/>
          </a:prstGeom>
          <a:ln w="57240">
            <a:solidFill>
              <a:srgbClr val="bbcebc"/>
            </a:solidFill>
            <a:round/>
          </a:ln>
        </p:spPr>
      </p:sp>
      <p:sp>
        <p:nvSpPr>
          <p:cNvPr id="27" name="Line 3"/>
          <p:cNvSpPr/>
          <p:nvPr/>
        </p:nvSpPr>
        <p:spPr>
          <a:xfrm>
            <a:off x="8991360" y="0"/>
            <a:ext cx="0" cy="6858000"/>
          </a:xfrm>
          <a:prstGeom prst="line">
            <a:avLst/>
          </a:prstGeom>
          <a:ln w="19080">
            <a:solidFill>
              <a:srgbClr val="72a376"/>
            </a:solidFill>
            <a:round/>
          </a:ln>
        </p:spPr>
      </p:sp>
      <p:sp>
        <p:nvSpPr>
          <p:cNvPr id="28" name="CustomShape 4"/>
          <p:cNvSpPr/>
          <p:nvPr/>
        </p:nvSpPr>
        <p:spPr>
          <a:xfrm>
            <a:off x="8839080" y="0"/>
            <a:ext cx="303840" cy="6856920"/>
          </a:xfrm>
          <a:prstGeom prst="rect">
            <a:avLst/>
          </a:prstGeom>
          <a:solidFill>
            <a:srgbClr val="bbcebc"/>
          </a:solidFill>
        </p:spPr>
      </p:sp>
      <p:sp>
        <p:nvSpPr>
          <p:cNvPr id="29" name="Line 5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ln w="9360">
            <a:solidFill>
              <a:srgbClr val="72a376"/>
            </a:solidFill>
            <a:round/>
          </a:ln>
        </p:spPr>
      </p:sp>
      <p:sp>
        <p:nvSpPr>
          <p:cNvPr id="30" name="CustomShape 6"/>
          <p:cNvSpPr/>
          <p:nvPr/>
        </p:nvSpPr>
        <p:spPr>
          <a:xfrm>
            <a:off x="8156520" y="5715000"/>
            <a:ext cx="547560" cy="547560"/>
          </a:xfrm>
          <a:prstGeom prst="ellipse">
            <a:avLst/>
          </a:prstGeom>
          <a:solidFill>
            <a:srgbClr val="72a376"/>
          </a:solidFill>
        </p:spPr>
      </p:sp>
      <p:sp>
        <p:nvSpPr>
          <p:cNvPr id="31" name="CustomShape 7"/>
          <p:cNvSpPr/>
          <p:nvPr/>
        </p:nvSpPr>
        <p:spPr>
          <a:xfrm>
            <a:off x="8773200" y="2319840"/>
            <a:ext cx="3199320" cy="364680"/>
          </a:xfrm>
          <a:prstGeom prst="rect">
            <a:avLst/>
          </a:prstGeom>
        </p:spPr>
      </p:sp>
      <p:sp>
        <p:nvSpPr>
          <p:cNvPr id="32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3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pt-BR"/>
              <a:t>2.º Nível da estrutura de tópicos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pt-BR"/>
              <a:t>3.º Nível da estrutura de tópicos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pt-BR"/>
              <a:t>4.º Nível da estrutura de tópicos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pt-BR"/>
              <a:t>8.º Nível da estrutura de tópicos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pt-BR"/>
              <a:t>9.º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7.gif"/><Relationship Id="rId2" Type="http://schemas.openxmlformats.org/officeDocument/2006/relationships/image" Target="../media/image48.gif"/><Relationship Id="rId3" Type="http://schemas.openxmlformats.org/officeDocument/2006/relationships/image" Target="../media/image49.gif"/><Relationship Id="rId4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0.gif"/><Relationship Id="rId2" Type="http://schemas.openxmlformats.org/officeDocument/2006/relationships/image" Target="../media/image51.gif"/><Relationship Id="rId3" Type="http://schemas.openxmlformats.org/officeDocument/2006/relationships/image" Target="../media/image52.gif"/><Relationship Id="rId4" Type="http://schemas.openxmlformats.org/officeDocument/2006/relationships/image" Target="../media/image53.gif"/><Relationship Id="rId5" Type="http://schemas.openxmlformats.org/officeDocument/2006/relationships/image" Target="../media/image54.gif"/><Relationship Id="rId6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gif"/><Relationship Id="rId2" Type="http://schemas.openxmlformats.org/officeDocument/2006/relationships/image" Target="../media/image3.gif"/><Relationship Id="rId3" Type="http://schemas.openxmlformats.org/officeDocument/2006/relationships/image" Target="../media/image4.gif"/><Relationship Id="rId4" Type="http://schemas.openxmlformats.org/officeDocument/2006/relationships/image" Target="../media/image5.gif"/><Relationship Id="rId5" Type="http://schemas.openxmlformats.org/officeDocument/2006/relationships/image" Target="../media/image6.gif"/><Relationship Id="rId6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image" Target="../media/image8.gif"/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image" Target="../media/image13.gif"/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5" Type="http://schemas.openxmlformats.org/officeDocument/2006/relationships/image" Target="../media/image16.gif"/><Relationship Id="rId6" Type="http://schemas.openxmlformats.org/officeDocument/2006/relationships/image" Target="../media/image17.gif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0.gif"/><Relationship Id="rId2" Type="http://schemas.openxmlformats.org/officeDocument/2006/relationships/image" Target="../media/image21.gif"/><Relationship Id="rId3" Type="http://schemas.openxmlformats.org/officeDocument/2006/relationships/image" Target="../media/image22.gif"/><Relationship Id="rId4" Type="http://schemas.openxmlformats.org/officeDocument/2006/relationships/image" Target="../media/image23.gif"/><Relationship Id="rId5" Type="http://schemas.openxmlformats.org/officeDocument/2006/relationships/image" Target="../media/image24.gif"/><Relationship Id="rId6" Type="http://schemas.openxmlformats.org/officeDocument/2006/relationships/image" Target="../media/image25.gif"/><Relationship Id="rId7" Type="http://schemas.openxmlformats.org/officeDocument/2006/relationships/image" Target="../media/image26.gif"/><Relationship Id="rId8" Type="http://schemas.openxmlformats.org/officeDocument/2006/relationships/image" Target="../media/image27.gif"/><Relationship Id="rId9" Type="http://schemas.openxmlformats.org/officeDocument/2006/relationships/image" Target="../media/image28.gif"/><Relationship Id="rId10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0.gif"/><Relationship Id="rId2" Type="http://schemas.openxmlformats.org/officeDocument/2006/relationships/image" Target="../media/image31.gif"/><Relationship Id="rId3" Type="http://schemas.openxmlformats.org/officeDocument/2006/relationships/image" Target="../media/image32.gif"/><Relationship Id="rId4" Type="http://schemas.openxmlformats.org/officeDocument/2006/relationships/image" Target="../media/image33.gif"/><Relationship Id="rId5" Type="http://schemas.openxmlformats.org/officeDocument/2006/relationships/image" Target="../media/image34.gif"/><Relationship Id="rId6" Type="http://schemas.openxmlformats.org/officeDocument/2006/relationships/image" Target="../media/image35.gif"/><Relationship Id="rId7" Type="http://schemas.openxmlformats.org/officeDocument/2006/relationships/image" Target="../media/image36.gif"/><Relationship Id="rId8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7.gif"/><Relationship Id="rId2" Type="http://schemas.openxmlformats.org/officeDocument/2006/relationships/image" Target="../media/image38.gif"/><Relationship Id="rId3" Type="http://schemas.openxmlformats.org/officeDocument/2006/relationships/image" Target="../media/image39.gif"/><Relationship Id="rId4" Type="http://schemas.openxmlformats.org/officeDocument/2006/relationships/image" Target="../media/image40.gif"/><Relationship Id="rId5" Type="http://schemas.openxmlformats.org/officeDocument/2006/relationships/image" Target="../media/image41.gif"/><Relationship Id="rId6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2.gif"/><Relationship Id="rId2" Type="http://schemas.openxmlformats.org/officeDocument/2006/relationships/image" Target="../media/image43.gif"/><Relationship Id="rId3" Type="http://schemas.openxmlformats.org/officeDocument/2006/relationships/image" Target="../media/image44.gif"/><Relationship Id="rId4" Type="http://schemas.openxmlformats.org/officeDocument/2006/relationships/image" Target="../media/image45.gif"/><Relationship Id="rId5" Type="http://schemas.openxmlformats.org/officeDocument/2006/relationships/image" Target="../media/image46.gif"/><Relationship Id="rId6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stomShape 1"/>
          <p:cNvSpPr/>
          <p:nvPr/>
        </p:nvSpPr>
        <p:spPr>
          <a:xfrm>
            <a:off x="2286000" y="3124080"/>
            <a:ext cx="6171120" cy="189324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b="1" lang="pt-BR">
                <a:solidFill>
                  <a:srgbClr val="676a55"/>
                </a:solidFill>
                <a:latin typeface="Century Schoolbook"/>
              </a:rPr>
              <a:t>Computer Vision applied to Dengue’s Larvae Death Rate Calculation</a:t>
            </a:r>
            <a:endParaRPr/>
          </a:p>
          <a:p>
            <a:r>
              <a:rPr b="1" lang="pt-BR" sz="2200">
                <a:solidFill>
                  <a:srgbClr val="676a55"/>
                </a:solidFill>
                <a:latin typeface="Century Schoolbook"/>
              </a:rPr>
              <a:t>Preliminary Results</a:t>
            </a:r>
            <a:endParaRPr/>
          </a:p>
        </p:txBody>
      </p:sp>
      <p:sp>
        <p:nvSpPr>
          <p:cNvPr id="35" name="CustomShape 2"/>
          <p:cNvSpPr/>
          <p:nvPr/>
        </p:nvSpPr>
        <p:spPr>
          <a:xfrm>
            <a:off x="2286000" y="5003280"/>
            <a:ext cx="6171120" cy="1370520"/>
          </a:xfrm>
          <a:prstGeom prst="rect">
            <a:avLst/>
          </a:prstGeom>
        </p:spPr>
        <p:txBody>
          <a:bodyPr anchor="b" bIns="45000" lIns="90000" rIns="90000" tIns="45000"/>
          <a:p>
            <a:endParaRPr/>
          </a:p>
          <a:p>
            <a:endParaRPr/>
          </a:p>
          <a:p>
            <a:r>
              <a:rPr b="1" lang="pt-BR">
                <a:solidFill>
                  <a:srgbClr val="676a55"/>
                </a:solidFill>
              </a:rPr>
              <a:t>SOUZA, K. P.; QUEIROZ, J. H. F. S; PISTORI, H.</a:t>
            </a:r>
            <a:endParaRPr/>
          </a:p>
        </p:txBody>
      </p:sp>
      <p:pic>
        <p:nvPicPr>
          <p:cNvPr descr="" id="3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600000" y="900000"/>
            <a:ext cx="2271960" cy="214524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pt-BR" sz="3000">
                <a:solidFill>
                  <a:srgbClr val="676a55"/>
                </a:solidFill>
                <a:latin typeface="Century Schoolbook"/>
              </a:rPr>
              <a:t>Future work</a:t>
            </a:r>
            <a:endParaRPr/>
          </a:p>
        </p:txBody>
      </p:sp>
      <p:sp>
        <p:nvSpPr>
          <p:cNvPr id="64" name="CustomShape 2"/>
          <p:cNvSpPr/>
          <p:nvPr/>
        </p:nvSpPr>
        <p:spPr>
          <a:xfrm>
            <a:off x="457200" y="1600200"/>
            <a:ext cx="7466400" cy="4872600"/>
          </a:xfrm>
          <a:prstGeom prst="rect">
            <a:avLst/>
          </a:prstGeom>
        </p:spPr>
        <p:txBody>
          <a:bodyPr bIns="45000" lIns="90000" rIns="90000" tIns="45000"/>
          <a:p>
            <a:pPr>
              <a:buBlip>
                <a:blip r:embed="rId1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Analysis of larger sets of different samples of live and dead larvae</a:t>
            </a:r>
            <a:endParaRPr/>
          </a:p>
          <a:p>
            <a:pPr>
              <a:buBlip>
                <a:blip r:embed="rId2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Use of other algorithms for training HMM’s</a:t>
            </a:r>
            <a:endParaRPr/>
          </a:p>
          <a:p>
            <a:pPr>
              <a:buBlip>
                <a:blip r:embed="rId3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Analysis of classifiers based on machine learning algorithms with different patterns</a:t>
            </a:r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dur="indefinite" id="17" nodeType="tmRoot" restart="never">
          <p:childTnLst>
            <p:seq>
              <p:cTn id="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pt-BR" sz="3000">
                <a:solidFill>
                  <a:srgbClr val="676a55"/>
                </a:solidFill>
                <a:latin typeface="Century Schoolbook"/>
              </a:rPr>
              <a:t>Agradecimentos</a:t>
            </a:r>
            <a:endParaRPr/>
          </a:p>
        </p:txBody>
      </p:sp>
      <p:sp>
        <p:nvSpPr>
          <p:cNvPr id="66" name="CustomShape 2"/>
          <p:cNvSpPr/>
          <p:nvPr/>
        </p:nvSpPr>
        <p:spPr>
          <a:xfrm>
            <a:off x="457200" y="1924200"/>
            <a:ext cx="7466400" cy="4872600"/>
          </a:xfrm>
          <a:prstGeom prst="rect">
            <a:avLst/>
          </a:prstGeom>
        </p:spPr>
        <p:txBody>
          <a:bodyPr bIns="45000" lIns="90000" rIns="90000" tIns="45000"/>
          <a:p>
            <a:pPr>
              <a:buBlip>
                <a:blip r:embed="rId1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UCDB</a:t>
            </a:r>
            <a:endParaRPr/>
          </a:p>
          <a:p>
            <a:pPr>
              <a:buBlip>
                <a:blip r:embed="rId2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FUNDECT</a:t>
            </a:r>
            <a:endParaRPr/>
          </a:p>
          <a:p>
            <a:pPr>
              <a:buBlip>
                <a:blip r:embed="rId3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CNPQ</a:t>
            </a:r>
            <a:endParaRPr/>
          </a:p>
          <a:p>
            <a:pPr>
              <a:buBlip>
                <a:blip r:embed="rId4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CAPES</a:t>
            </a:r>
            <a:endParaRPr/>
          </a:p>
          <a:p>
            <a:pPr>
              <a:buBlip>
                <a:blip r:embed="rId5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CPP</a:t>
            </a:r>
            <a:endParaRPr/>
          </a:p>
          <a:p>
            <a:endParaRPr/>
          </a:p>
          <a:p>
            <a:endParaRPr/>
          </a:p>
          <a:p>
            <a:pPr>
              <a:buSzPct val="45000"/>
              <a:buFont typeface="StarSymbol"/>
              <a:buChar char="l"/>
            </a:pPr>
            <a:r>
              <a:rPr b="1" lang="pt-BR">
                <a:solidFill>
                  <a:srgbClr val="000000"/>
                </a:solidFill>
                <a:latin typeface="Century Schoolbook"/>
              </a:rPr>
              <a:t>MAIS INFORMAÇÕES: www.gpec.ucdb.br/inovisao</a:t>
            </a:r>
            <a:endParaRPr/>
          </a:p>
          <a:p>
            <a:endParaRPr/>
          </a:p>
          <a:p>
            <a:endParaRPr/>
          </a:p>
        </p:txBody>
      </p:sp>
    </p:spTree>
  </p:cSld>
  <p:timing>
    <p:tnLst>
      <p:par>
        <p:cTn dur="indefinite" id="19" nodeType="tmRoot" restart="never">
          <p:childTnLst>
            <p:seq>
              <p:cTn id="2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en-US" sz="3000">
                <a:solidFill>
                  <a:srgbClr val="676a55"/>
                </a:solidFill>
                <a:latin typeface="Century Schoolbook"/>
              </a:rPr>
              <a:t>Introduction</a:t>
            </a:r>
            <a:endParaRPr/>
          </a:p>
        </p:txBody>
      </p:sp>
      <p:sp>
        <p:nvSpPr>
          <p:cNvPr id="38" name="CustomShape 2"/>
          <p:cNvSpPr/>
          <p:nvPr/>
        </p:nvSpPr>
        <p:spPr>
          <a:xfrm>
            <a:off x="457200" y="1600200"/>
            <a:ext cx="7466400" cy="487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>
                <a:solidFill>
                  <a:srgbClr val="000000"/>
                </a:solidFill>
                <a:latin typeface="Century Schoolbook"/>
              </a:rPr>
              <a:t>Main task</a:t>
            </a:r>
            <a:endParaRPr/>
          </a:p>
          <a:p>
            <a:pPr>
              <a:buBlip>
                <a:blip r:embed="rId1"/>
              </a:buBlip>
            </a:pPr>
            <a:r>
              <a:rPr lang="en-US">
                <a:solidFill>
                  <a:srgbClr val="000000"/>
                </a:solidFill>
                <a:latin typeface="Century Schoolbook"/>
              </a:rPr>
              <a:t>Development of</a:t>
            </a:r>
            <a:r>
              <a:rPr lang="pt-BR">
                <a:solidFill>
                  <a:srgbClr val="000000"/>
                </a:solidFill>
                <a:latin typeface="Century Schoolbook"/>
              </a:rPr>
              <a:t> more </a:t>
            </a:r>
            <a:r>
              <a:rPr lang="en-US">
                <a:solidFill>
                  <a:srgbClr val="000000"/>
                </a:solidFill>
                <a:latin typeface="Century Schoolbook"/>
              </a:rPr>
              <a:t>effective</a:t>
            </a:r>
            <a:r>
              <a:rPr lang="pt-BR">
                <a:solidFill>
                  <a:srgbClr val="000000"/>
                </a:solidFill>
                <a:latin typeface="Century Schoolbook"/>
              </a:rPr>
              <a:t> larvicides to combat Dengue’s transmitter mosquito.</a:t>
            </a:r>
            <a:endParaRPr/>
          </a:p>
          <a:p>
            <a:endParaRPr/>
          </a:p>
          <a:p>
            <a:r>
              <a:rPr b="1" lang="pt-BR">
                <a:solidFill>
                  <a:srgbClr val="000000"/>
                </a:solidFill>
                <a:latin typeface="Century Schoolbook"/>
              </a:rPr>
              <a:t>Requirements</a:t>
            </a:r>
            <a:endParaRPr/>
          </a:p>
          <a:p>
            <a:pPr>
              <a:buBlip>
                <a:blip r:embed="rId2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Many experiments with different substances</a:t>
            </a:r>
            <a:endParaRPr/>
          </a:p>
          <a:p>
            <a:pPr>
              <a:buBlip>
                <a:blip r:embed="rId3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Lab tests, such as larvae death rate (human task)</a:t>
            </a:r>
            <a:endParaRPr/>
          </a:p>
          <a:p>
            <a:endParaRPr/>
          </a:p>
          <a:p>
            <a:r>
              <a:rPr b="1" lang="pt-BR">
                <a:solidFill>
                  <a:srgbClr val="000000"/>
                </a:solidFill>
                <a:latin typeface="Century Schoolbook"/>
              </a:rPr>
              <a:t>Problem</a:t>
            </a:r>
            <a:endParaRPr/>
          </a:p>
          <a:p>
            <a:pPr>
              <a:buBlip>
                <a:blip r:embed="rId4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Errors due to human limitations during analysis can reduce results quality (e.g. exhaustion, subjectivity, and inaccuracy)</a:t>
            </a:r>
            <a:endParaRPr/>
          </a:p>
          <a:p>
            <a:endParaRPr/>
          </a:p>
          <a:p>
            <a:r>
              <a:rPr b="1" lang="pt-BR">
                <a:solidFill>
                  <a:srgbClr val="000000"/>
                </a:solidFill>
                <a:latin typeface="Century Schoolbook"/>
              </a:rPr>
              <a:t>Proposal</a:t>
            </a:r>
            <a:endParaRPr/>
          </a:p>
          <a:p>
            <a:pPr>
              <a:buBlip>
                <a:blip r:embed="rId5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LARVIC: Computer vision application for larvae counting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pt-BR" sz="3000">
                <a:solidFill>
                  <a:srgbClr val="676a55"/>
                </a:solidFill>
                <a:latin typeface="Century Schoolbook"/>
              </a:rPr>
              <a:t>Methodology</a:t>
            </a:r>
            <a:endParaRPr/>
          </a:p>
        </p:txBody>
      </p:sp>
      <p:sp>
        <p:nvSpPr>
          <p:cNvPr id="40" name="CustomShape 2"/>
          <p:cNvSpPr/>
          <p:nvPr/>
        </p:nvSpPr>
        <p:spPr>
          <a:xfrm>
            <a:off x="457200" y="1600200"/>
            <a:ext cx="7466400" cy="4872600"/>
          </a:xfrm>
          <a:prstGeom prst="rect">
            <a:avLst/>
          </a:prstGeom>
        </p:spPr>
        <p:txBody>
          <a:bodyPr bIns="45000" lIns="90000" rIns="90000" tIns="45000"/>
          <a:p>
            <a:pPr>
              <a:buBlip>
                <a:blip r:embed="rId1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Fixed camera positioned above recipients with larvae</a:t>
            </a:r>
            <a:endParaRPr/>
          </a:p>
          <a:p>
            <a:pPr>
              <a:buBlip>
                <a:blip r:embed="rId2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Image sequences are captured and then processed by a computer vision application to classify larvae into two classes: death or alive.</a:t>
            </a:r>
            <a:endParaRPr/>
          </a:p>
        </p:txBody>
      </p:sp>
      <p:pic>
        <p:nvPicPr>
          <p:cNvPr descr="" id="41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880000" y="3780000"/>
            <a:ext cx="3060000" cy="2700000"/>
          </a:xfrm>
          <a:prstGeom prst="rect">
            <a:avLst/>
          </a:prstGeom>
        </p:spPr>
      </p:pic>
      <p:pic>
        <p:nvPicPr>
          <p:cNvPr descr="" id="42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390240" y="2880000"/>
            <a:ext cx="3029760" cy="2191320"/>
          </a:xfrm>
          <a:prstGeom prst="rect">
            <a:avLst/>
          </a:prstGeom>
        </p:spPr>
      </p:pic>
      <p:pic>
        <p:nvPicPr>
          <p:cNvPr descr="" id="43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5580000" y="2880000"/>
            <a:ext cx="2520000" cy="266328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pt-BR" sz="3000">
                <a:solidFill>
                  <a:srgbClr val="676a55"/>
                </a:solidFill>
                <a:latin typeface="Century Schoolbook"/>
              </a:rPr>
              <a:t>Work features</a:t>
            </a:r>
            <a:endParaRPr/>
          </a:p>
        </p:txBody>
      </p:sp>
      <p:sp>
        <p:nvSpPr>
          <p:cNvPr id="45" name="CustomShape 2"/>
          <p:cNvSpPr/>
          <p:nvPr/>
        </p:nvSpPr>
        <p:spPr>
          <a:xfrm>
            <a:off x="457200" y="1600200"/>
            <a:ext cx="7466400" cy="4872600"/>
          </a:xfrm>
          <a:prstGeom prst="rect">
            <a:avLst/>
          </a:prstGeom>
        </p:spPr>
        <p:txBody>
          <a:bodyPr bIns="45000" lIns="90000" rIns="90000" tIns="45000"/>
          <a:p>
            <a:pPr>
              <a:buBlip>
                <a:blip r:embed="rId1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Single recipient with only one larva</a:t>
            </a:r>
            <a:endParaRPr/>
          </a:p>
          <a:p>
            <a:pPr>
              <a:buBlip>
                <a:blip r:embed="rId2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Techniques: HMM, HMM+ML, ML</a:t>
            </a:r>
            <a:endParaRPr/>
          </a:p>
          <a:p>
            <a:pPr>
              <a:buBlip>
                <a:blip r:embed="rId3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One token extracted from each frame</a:t>
            </a:r>
            <a:endParaRPr/>
          </a:p>
          <a:p>
            <a:endParaRPr/>
          </a:p>
          <a:p>
            <a:pPr>
              <a:buBlip>
                <a:blip r:embed="rId4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Segmentation: background subtraction, machine learning and semi-automatic</a:t>
            </a:r>
            <a:endParaRPr/>
          </a:p>
          <a:p>
            <a:pPr>
              <a:buBlip>
                <a:blip r:embed="rId5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Feature extraction: Hu Moments, K-Curvature Histogram, Shape Features (aspect ratio, form factor, roundness, compactness)</a:t>
            </a:r>
            <a:endParaRPr/>
          </a:p>
          <a:p>
            <a:pPr>
              <a:buBlip>
                <a:blip r:embed="rId6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Classification: C4.5, KNN, SVM and MLP (weka)</a:t>
            </a:r>
            <a:endParaRPr/>
          </a:p>
        </p:txBody>
      </p:sp>
      <p:sp>
        <p:nvSpPr>
          <p:cNvPr id="46" name="CustomShape 3"/>
          <p:cNvSpPr/>
          <p:nvPr/>
        </p:nvSpPr>
        <p:spPr>
          <a:xfrm>
            <a:off x="2196360" y="4212720"/>
            <a:ext cx="1366920" cy="2087280"/>
          </a:xfrm>
          <a:prstGeom prst="rect">
            <a:avLst/>
          </a:prstGeom>
          <a:solidFill>
            <a:srgbClr val="72a376"/>
          </a:solidFill>
          <a:ln w="25560">
            <a:solidFill>
              <a:srgbClr val="547857"/>
            </a:solidFill>
            <a:round/>
          </a:ln>
        </p:spPr>
      </p:sp>
      <p:pic>
        <p:nvPicPr>
          <p:cNvPr descr="" id="47" name="Picture 2"/>
          <p:cNvPicPr/>
          <p:nvPr/>
        </p:nvPicPr>
        <p:blipFill>
          <a:blip r:embed="rId7"/>
          <a:stretch>
            <a:fillRect/>
          </a:stretch>
        </p:blipFill>
        <p:spPr>
          <a:xfrm>
            <a:off x="2268360" y="4284720"/>
            <a:ext cx="1202760" cy="1438920"/>
          </a:xfrm>
          <a:prstGeom prst="rect">
            <a:avLst/>
          </a:prstGeom>
        </p:spPr>
      </p:pic>
      <p:sp>
        <p:nvSpPr>
          <p:cNvPr id="48" name="CustomShape 4"/>
          <p:cNvSpPr/>
          <p:nvPr/>
        </p:nvSpPr>
        <p:spPr>
          <a:xfrm>
            <a:off x="2251080" y="5797080"/>
            <a:ext cx="1233000" cy="363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pt-BR">
                <a:solidFill>
                  <a:srgbClr val="ffffff"/>
                </a:solidFill>
              </a:rPr>
              <a:t>Stretched</a:t>
            </a:r>
            <a:endParaRPr/>
          </a:p>
        </p:txBody>
      </p:sp>
      <p:sp>
        <p:nvSpPr>
          <p:cNvPr id="49" name="CustomShape 5"/>
          <p:cNvSpPr/>
          <p:nvPr/>
        </p:nvSpPr>
        <p:spPr>
          <a:xfrm>
            <a:off x="3708720" y="4212720"/>
            <a:ext cx="2591280" cy="2087280"/>
          </a:xfrm>
          <a:prstGeom prst="rect">
            <a:avLst/>
          </a:prstGeom>
          <a:solidFill>
            <a:srgbClr val="72a376"/>
          </a:solidFill>
          <a:ln w="25560">
            <a:solidFill>
              <a:srgbClr val="547857"/>
            </a:solidFill>
            <a:round/>
          </a:ln>
        </p:spPr>
      </p:sp>
      <p:pic>
        <p:nvPicPr>
          <p:cNvPr descr="" id="50" name="Picture 3"/>
          <p:cNvPicPr/>
          <p:nvPr/>
        </p:nvPicPr>
        <p:blipFill>
          <a:blip r:embed="rId8"/>
          <a:stretch>
            <a:fillRect/>
          </a:stretch>
        </p:blipFill>
        <p:spPr>
          <a:xfrm>
            <a:off x="3780720" y="4258440"/>
            <a:ext cx="2447280" cy="1465560"/>
          </a:xfrm>
          <a:prstGeom prst="rect">
            <a:avLst/>
          </a:prstGeom>
        </p:spPr>
      </p:pic>
      <p:sp>
        <p:nvSpPr>
          <p:cNvPr id="51" name="CustomShape 6"/>
          <p:cNvSpPr/>
          <p:nvPr/>
        </p:nvSpPr>
        <p:spPr>
          <a:xfrm>
            <a:off x="4434840" y="5797080"/>
            <a:ext cx="966240" cy="363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pt-BR">
                <a:solidFill>
                  <a:srgbClr val="ffffff"/>
                </a:solidFill>
              </a:rPr>
              <a:t>Curved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pt-BR" sz="3000">
                <a:solidFill>
                  <a:srgbClr val="676a55"/>
                </a:solidFill>
                <a:latin typeface="Century Schoolbook"/>
              </a:rPr>
              <a:t>Experiments</a:t>
            </a:r>
            <a:endParaRPr/>
          </a:p>
        </p:txBody>
      </p:sp>
      <p:sp>
        <p:nvSpPr>
          <p:cNvPr id="53" name="CustomShape 2"/>
          <p:cNvSpPr/>
          <p:nvPr/>
        </p:nvSpPr>
        <p:spPr>
          <a:xfrm>
            <a:off x="457200" y="1600200"/>
            <a:ext cx="7466400" cy="4872600"/>
          </a:xfrm>
          <a:prstGeom prst="rect">
            <a:avLst/>
          </a:prstGeom>
        </p:spPr>
        <p:txBody>
          <a:bodyPr bIns="45000" lIns="90000" rIns="90000" tIns="45000"/>
          <a:p>
            <a:pPr>
              <a:buBlip>
                <a:blip r:embed="rId1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Three image sequences of 1300 frames</a:t>
            </a:r>
            <a:endParaRPr/>
          </a:p>
          <a:p>
            <a:pPr>
              <a:buBlip>
                <a:blip r:embed="rId2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Dead larva: 2 sequences</a:t>
            </a:r>
            <a:endParaRPr/>
          </a:p>
          <a:p>
            <a:pPr>
              <a:buBlip>
                <a:blip r:embed="rId3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Live larva: 1 sequence</a:t>
            </a:r>
            <a:endParaRPr/>
          </a:p>
          <a:p>
            <a:endParaRPr/>
          </a:p>
          <a:p>
            <a:pPr>
              <a:buBlip>
                <a:blip r:embed="rId4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Small shots extracted from sequences (~100 frames each)</a:t>
            </a:r>
            <a:endParaRPr/>
          </a:p>
          <a:p>
            <a:pPr>
              <a:buBlip>
                <a:blip r:embed="rId5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Dead larva: 24 shots</a:t>
            </a:r>
            <a:endParaRPr/>
          </a:p>
          <a:p>
            <a:pPr>
              <a:buBlip>
                <a:blip r:embed="rId6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Live larva: 10 shot</a:t>
            </a:r>
            <a:endParaRPr/>
          </a:p>
          <a:p>
            <a:endParaRPr/>
          </a:p>
          <a:p>
            <a:pPr>
              <a:buBlip>
                <a:blip r:embed="rId7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Training set: 2/3 of shots</a:t>
            </a:r>
            <a:endParaRPr/>
          </a:p>
          <a:p>
            <a:pPr>
              <a:buBlip>
                <a:blip r:embed="rId8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Testing set: 1/3 of shots</a:t>
            </a:r>
            <a:endParaRPr/>
          </a:p>
          <a:p>
            <a:pPr>
              <a:buBlip>
                <a:blip r:embed="rId9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Analysis metrics: Hit rate and AUC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pt-BR" sz="3000">
                <a:solidFill>
                  <a:srgbClr val="676a55"/>
                </a:solidFill>
                <a:latin typeface="Century Schoolbook"/>
              </a:rPr>
              <a:t>Experiments and results</a:t>
            </a:r>
            <a:endParaRPr/>
          </a:p>
        </p:txBody>
      </p:sp>
      <p:sp>
        <p:nvSpPr>
          <p:cNvPr id="55" name="CustomShape 2"/>
          <p:cNvSpPr/>
          <p:nvPr/>
        </p:nvSpPr>
        <p:spPr>
          <a:xfrm>
            <a:off x="1007640" y="2016000"/>
            <a:ext cx="6912360" cy="3392280"/>
          </a:xfrm>
          <a:prstGeom prst="rect">
            <a:avLst/>
          </a:prstGeom>
          <a:solidFill>
            <a:srgbClr val="72a376"/>
          </a:solidFill>
          <a:ln w="25560">
            <a:solidFill>
              <a:srgbClr val="547857"/>
            </a:solidFill>
            <a:round/>
          </a:ln>
        </p:spPr>
      </p:sp>
      <p:pic>
        <p:nvPicPr>
          <p:cNvPr descr="" id="5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090800" y="2133000"/>
            <a:ext cx="6763320" cy="3158280"/>
          </a:xfrm>
          <a:prstGeom prst="rect">
            <a:avLst/>
          </a:prstGeom>
        </p:spPr>
      </p:pic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pt-BR" sz="3000">
                <a:solidFill>
                  <a:srgbClr val="676a55"/>
                </a:solidFill>
                <a:latin typeface="Century Schoolbook"/>
              </a:rPr>
              <a:t>Experiments and results</a:t>
            </a:r>
            <a:endParaRPr/>
          </a:p>
        </p:txBody>
      </p:sp>
      <p:sp>
        <p:nvSpPr>
          <p:cNvPr id="58" name="CustomShape 2"/>
          <p:cNvSpPr/>
          <p:nvPr/>
        </p:nvSpPr>
        <p:spPr>
          <a:xfrm>
            <a:off x="457200" y="1600200"/>
            <a:ext cx="7466400" cy="487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>
                <a:solidFill>
                  <a:srgbClr val="000000"/>
                </a:solidFill>
                <a:latin typeface="Century Schoolbook"/>
              </a:rPr>
              <a:t>Stopping Criteria</a:t>
            </a:r>
            <a:endParaRPr/>
          </a:p>
          <a:p>
            <a:pPr lvl="1">
              <a:buBlip>
                <a:blip r:embed="rId1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Three different strategies to define the number of iterations for HMM training</a:t>
            </a:r>
            <a:endParaRPr/>
          </a:p>
          <a:p>
            <a:pPr lvl="1">
              <a:buBlip>
                <a:blip r:embed="rId2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1) No increase happens, 2) difference is under a threshold and 3) fixed number of iterations.</a:t>
            </a:r>
            <a:endParaRPr/>
          </a:p>
          <a:p>
            <a:r>
              <a:rPr b="1" lang="pt-BR">
                <a:solidFill>
                  <a:srgbClr val="000000"/>
                </a:solidFill>
                <a:latin typeface="Century Schoolbook"/>
              </a:rPr>
              <a:t>Random</a:t>
            </a:r>
            <a:r>
              <a:rPr lang="pt-BR">
                <a:solidFill>
                  <a:srgbClr val="000000"/>
                </a:solidFill>
                <a:latin typeface="Century Schoolbook"/>
              </a:rPr>
              <a:t> </a:t>
            </a:r>
            <a:endParaRPr/>
          </a:p>
          <a:p>
            <a:pPr lvl="1">
              <a:buBlip>
                <a:blip r:embed="rId3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Strategy 1: No increase happens: 12% higher using random probabilities</a:t>
            </a:r>
            <a:endParaRPr/>
          </a:p>
          <a:p>
            <a:pPr lvl="1">
              <a:buBlip>
                <a:blip r:embed="rId4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Strategies 2 and 3: no changes</a:t>
            </a:r>
            <a:endParaRPr/>
          </a:p>
          <a:p>
            <a:r>
              <a:rPr b="1" lang="pt-BR">
                <a:solidFill>
                  <a:srgbClr val="000000"/>
                </a:solidFill>
                <a:latin typeface="Century Schoolbook"/>
              </a:rPr>
              <a:t>Pré-computed manually</a:t>
            </a:r>
            <a:endParaRPr/>
          </a:p>
          <a:p>
            <a:pPr lvl="1">
              <a:buBlip>
                <a:blip r:embed="rId5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Strategy 1: No changes</a:t>
            </a:r>
            <a:endParaRPr/>
          </a:p>
          <a:p>
            <a:pPr lvl="1">
              <a:buBlip>
                <a:blip r:embed="rId6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Strategies 2 and 3: increases from 3 to 12%</a:t>
            </a:r>
            <a:endParaRPr/>
          </a:p>
          <a:p>
            <a:r>
              <a:rPr b="1" lang="pt-BR">
                <a:solidFill>
                  <a:srgbClr val="000000"/>
                </a:solidFill>
                <a:latin typeface="Century Schoolbook"/>
              </a:rPr>
              <a:t>Pré-computed automatically</a:t>
            </a:r>
            <a:endParaRPr/>
          </a:p>
          <a:p>
            <a:pPr lvl="1">
              <a:buBlip>
                <a:blip r:embed="rId7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No gain</a:t>
            </a:r>
            <a:endParaRPr/>
          </a:p>
        </p:txBody>
      </p:sp>
    </p:spTree>
  </p:cSld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pt-BR" sz="3000">
                <a:solidFill>
                  <a:srgbClr val="676a55"/>
                </a:solidFill>
                <a:latin typeface="Century Schoolbook"/>
              </a:rPr>
              <a:t>Experiments and results</a:t>
            </a:r>
            <a:endParaRPr/>
          </a:p>
        </p:txBody>
      </p:sp>
      <p:sp>
        <p:nvSpPr>
          <p:cNvPr id="60" name="CustomShape 2"/>
          <p:cNvSpPr/>
          <p:nvPr/>
        </p:nvSpPr>
        <p:spPr>
          <a:xfrm>
            <a:off x="457200" y="1600200"/>
            <a:ext cx="7466400" cy="487260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pt-BR">
                <a:solidFill>
                  <a:srgbClr val="000000"/>
                </a:solidFill>
                <a:latin typeface="Century Schoolbook"/>
              </a:rPr>
              <a:t>HMM+ML</a:t>
            </a:r>
            <a:endParaRPr/>
          </a:p>
          <a:p>
            <a:pPr lvl="1">
              <a:buBlip>
                <a:blip r:embed="rId1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No gain using the best initialization and stopping criteria found in previous experiments</a:t>
            </a:r>
            <a:endParaRPr/>
          </a:p>
          <a:p>
            <a:endParaRPr/>
          </a:p>
          <a:p>
            <a:r>
              <a:rPr b="1" lang="pt-BR">
                <a:solidFill>
                  <a:srgbClr val="000000"/>
                </a:solidFill>
                <a:latin typeface="Century Schoolbook"/>
              </a:rPr>
              <a:t>Only ML</a:t>
            </a:r>
            <a:endParaRPr/>
          </a:p>
          <a:p>
            <a:pPr lvl="1">
              <a:buBlip>
                <a:blip r:embed="rId2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Algorithms: IBK, J48, SVM, and MLP</a:t>
            </a:r>
            <a:endParaRPr/>
          </a:p>
          <a:p>
            <a:pPr lvl="1">
              <a:buBlip>
                <a:blip r:embed="rId3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Fixed number of features</a:t>
            </a:r>
            <a:endParaRPr/>
          </a:p>
          <a:p>
            <a:pPr lvl="1">
              <a:buBlip>
                <a:blip r:embed="rId4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Three sets of features: token counting (2 features), changes between tokens (4 features) and general token changes counting (1 feature).</a:t>
            </a:r>
            <a:endParaRPr/>
          </a:p>
          <a:p>
            <a:pPr lvl="1">
              <a:buBlip>
                <a:blip r:embed="rId5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Best results (Maximum AUC of 0.97)</a:t>
            </a:r>
            <a:endParaRPr/>
          </a:p>
        </p:txBody>
      </p:sp>
    </p:spTree>
  </p:cSld>
  <p:timing>
    <p:tnLst>
      <p:par>
        <p:cTn dur="indefinite" id="13" nodeType="tmRoot" restart="never">
          <p:childTnLst>
            <p:seq>
              <p:cTn id="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457200" y="274680"/>
            <a:ext cx="7466400" cy="114192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lang="pt-BR" sz="3000">
                <a:solidFill>
                  <a:srgbClr val="676a55"/>
                </a:solidFill>
                <a:latin typeface="Century Schoolbook"/>
              </a:rPr>
              <a:t>Conclusions</a:t>
            </a:r>
            <a:endParaRPr/>
          </a:p>
        </p:txBody>
      </p:sp>
      <p:sp>
        <p:nvSpPr>
          <p:cNvPr id="62" name="CustomShape 2"/>
          <p:cNvSpPr/>
          <p:nvPr/>
        </p:nvSpPr>
        <p:spPr>
          <a:xfrm>
            <a:off x="452880" y="1606680"/>
            <a:ext cx="7466400" cy="4872600"/>
          </a:xfrm>
          <a:prstGeom prst="rect">
            <a:avLst/>
          </a:prstGeom>
        </p:spPr>
        <p:txBody>
          <a:bodyPr bIns="45000" lIns="90000" rIns="90000" tIns="45000"/>
          <a:p>
            <a:pPr>
              <a:buBlip>
                <a:blip r:embed="rId1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Pre-computed initial probabilities obtained better results than random probabilities.</a:t>
            </a:r>
            <a:endParaRPr/>
          </a:p>
          <a:p>
            <a:pPr>
              <a:buBlip>
                <a:blip r:embed="rId2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Manually (onerous) and automatically pre-computed initial probabilities obtained close results.</a:t>
            </a:r>
            <a:endParaRPr/>
          </a:p>
          <a:p>
            <a:pPr>
              <a:buBlip>
                <a:blip r:embed="rId3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Considering computational cost, low fixed number of iterations was appropriate for training in this application.</a:t>
            </a:r>
            <a:endParaRPr/>
          </a:p>
          <a:p>
            <a:pPr>
              <a:buBlip>
                <a:blip r:embed="rId4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No improving detected with combined classifiers.</a:t>
            </a:r>
            <a:endParaRPr/>
          </a:p>
          <a:p>
            <a:pPr>
              <a:buBlip>
                <a:blip r:embed="rId5"/>
              </a:buBlip>
            </a:pPr>
            <a:r>
              <a:rPr lang="pt-BR">
                <a:solidFill>
                  <a:srgbClr val="000000"/>
                </a:solidFill>
                <a:latin typeface="Century Schoolbook"/>
              </a:rPr>
              <a:t>HMM performance was lower than some “vector features” classifiers performances.</a:t>
            </a:r>
            <a:endParaRPr/>
          </a:p>
        </p:txBody>
      </p:sp>
    </p:spTree>
  </p:cSld>
  <p:timing>
    <p:tnLst>
      <p:par>
        <p:cTn dur="indefinite" id="15" nodeType="tmRoot" restart="never">
          <p:childTnLst>
            <p:seq>
              <p:cTn id="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