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69" r:id="rId5"/>
    <p:sldId id="267" r:id="rId6"/>
    <p:sldId id="270" r:id="rId7"/>
    <p:sldId id="264" r:id="rId8"/>
    <p:sldId id="271" r:id="rId9"/>
    <p:sldId id="266" r:id="rId10"/>
    <p:sldId id="257" r:id="rId11"/>
    <p:sldId id="261" r:id="rId12"/>
    <p:sldId id="259" r:id="rId13"/>
    <p:sldId id="258" r:id="rId14"/>
    <p:sldId id="265" r:id="rId15"/>
    <p:sldId id="268" r:id="rId16"/>
    <p:sldId id="263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94" autoAdjust="0"/>
    <p:restoredTop sz="94660"/>
  </p:normalViewPr>
  <p:slideViewPr>
    <p:cSldViewPr>
      <p:cViewPr>
        <p:scale>
          <a:sx n="79" d="100"/>
          <a:sy n="79" d="100"/>
        </p:scale>
        <p:origin x="-2118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ACEB-41D2-4ADD-BA12-1E8AF3161CA6}" type="datetimeFigureOut">
              <a:rPr lang="en-GB" smtClean="0"/>
              <a:pPr/>
              <a:t>16/01/2012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00470-167D-4208-A102-E53167EF13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20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ACEB-41D2-4ADD-BA12-1E8AF3161CA6}" type="datetimeFigureOut">
              <a:rPr lang="en-GB" smtClean="0"/>
              <a:pPr/>
              <a:t>16/01/2012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00470-167D-4208-A102-E53167EF13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26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ACEB-41D2-4ADD-BA12-1E8AF3161CA6}" type="datetimeFigureOut">
              <a:rPr lang="en-GB" smtClean="0"/>
              <a:pPr/>
              <a:t>16/01/2012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00470-167D-4208-A102-E53167EF13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99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ACEB-41D2-4ADD-BA12-1E8AF3161CA6}" type="datetimeFigureOut">
              <a:rPr lang="en-GB" smtClean="0"/>
              <a:pPr/>
              <a:t>16/01/2012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00470-167D-4208-A102-E53167EF13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47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ACEB-41D2-4ADD-BA12-1E8AF3161CA6}" type="datetimeFigureOut">
              <a:rPr lang="en-GB" smtClean="0"/>
              <a:pPr/>
              <a:t>16/01/2012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00470-167D-4208-A102-E53167EF13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762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ACEB-41D2-4ADD-BA12-1E8AF3161CA6}" type="datetimeFigureOut">
              <a:rPr lang="en-GB" smtClean="0"/>
              <a:pPr/>
              <a:t>16/01/2012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00470-167D-4208-A102-E53167EF13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7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ACEB-41D2-4ADD-BA12-1E8AF3161CA6}" type="datetimeFigureOut">
              <a:rPr lang="en-GB" smtClean="0"/>
              <a:pPr/>
              <a:t>16/01/2012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00470-167D-4208-A102-E53167EF13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61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ACEB-41D2-4ADD-BA12-1E8AF3161CA6}" type="datetimeFigureOut">
              <a:rPr lang="en-GB" smtClean="0"/>
              <a:pPr/>
              <a:t>16/01/2012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00470-167D-4208-A102-E53167EF13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888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ACEB-41D2-4ADD-BA12-1E8AF3161CA6}" type="datetimeFigureOut">
              <a:rPr lang="en-GB" smtClean="0"/>
              <a:pPr/>
              <a:t>16/01/2012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00470-167D-4208-A102-E53167EF13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43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ACEB-41D2-4ADD-BA12-1E8AF3161CA6}" type="datetimeFigureOut">
              <a:rPr lang="en-GB" smtClean="0"/>
              <a:pPr/>
              <a:t>16/01/2012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00470-167D-4208-A102-E53167EF13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15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ACEB-41D2-4ADD-BA12-1E8AF3161CA6}" type="datetimeFigureOut">
              <a:rPr lang="en-GB" smtClean="0"/>
              <a:pPr/>
              <a:t>16/01/2012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00470-167D-4208-A102-E53167EF13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791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DACEB-41D2-4ADD-BA12-1E8AF3161CA6}" type="datetimeFigureOut">
              <a:rPr lang="en-GB" smtClean="0"/>
              <a:pPr/>
              <a:t>16/01/2012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00470-167D-4208-A102-E53167EF13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11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imageparsing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</p:spPr>
        <p:txBody>
          <a:bodyPr/>
          <a:lstStyle/>
          <a:p>
            <a:r>
              <a:rPr lang="en-GB" dirty="0" smtClean="0"/>
              <a:t>Grammars and Learning for Scene Classification: A Survey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1752600"/>
          </a:xfrm>
        </p:spPr>
        <p:txBody>
          <a:bodyPr/>
          <a:lstStyle/>
          <a:p>
            <a:r>
              <a:rPr lang="en-GB" dirty="0" err="1" smtClean="0"/>
              <a:t>Hemerson</a:t>
            </a:r>
            <a:r>
              <a:rPr lang="en-GB" dirty="0" smtClean="0"/>
              <a:t> </a:t>
            </a:r>
            <a:r>
              <a:rPr lang="en-GB" dirty="0" err="1" smtClean="0"/>
              <a:t>Pistori</a:t>
            </a:r>
            <a:r>
              <a:rPr lang="en-GB" dirty="0" smtClean="0"/>
              <a:t>, Andrew </a:t>
            </a:r>
            <a:r>
              <a:rPr lang="en-GB" dirty="0" err="1" smtClean="0"/>
              <a:t>Calway</a:t>
            </a:r>
            <a:r>
              <a:rPr lang="en-GB" dirty="0" smtClean="0"/>
              <a:t> and Peter </a:t>
            </a:r>
            <a:r>
              <a:rPr lang="en-GB" dirty="0" err="1" smtClean="0"/>
              <a:t>Flach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77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GB" sz="2000" b="1" dirty="0" smtClean="0"/>
              <a:t>A Stochastic Grammar of Images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Song-Chun Zhu et </a:t>
            </a:r>
            <a:r>
              <a:rPr lang="en-GB" sz="2000" dirty="0" err="1" smtClean="0"/>
              <a:t>alii</a:t>
            </a:r>
            <a:r>
              <a:rPr lang="en-GB" sz="2000" dirty="0" smtClean="0"/>
              <a:t> - University of California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351309"/>
            <a:ext cx="8229600" cy="4525963"/>
          </a:xfrm>
        </p:spPr>
        <p:txBody>
          <a:bodyPr>
            <a:normAutofit/>
          </a:bodyPr>
          <a:lstStyle/>
          <a:p>
            <a:r>
              <a:rPr lang="en-GB" sz="1800" dirty="0" smtClean="0"/>
              <a:t>Visual dictionaries and and-or graph composition to fill semantic gap (symbols and raw signals)</a:t>
            </a:r>
          </a:p>
          <a:p>
            <a:r>
              <a:rPr lang="en-GB" sz="1800" dirty="0" smtClean="0"/>
              <a:t>Stochastic grammars</a:t>
            </a:r>
          </a:p>
          <a:p>
            <a:r>
              <a:rPr lang="en-GB" sz="1800" dirty="0" smtClean="0"/>
              <a:t>Combine bottom-up and top-down procedures</a:t>
            </a:r>
          </a:p>
          <a:p>
            <a:r>
              <a:rPr lang="en-GB" sz="1800" dirty="0" smtClean="0"/>
              <a:t>Graphical models (MRF)</a:t>
            </a:r>
          </a:p>
          <a:p>
            <a:r>
              <a:rPr lang="en-GB" sz="1800" dirty="0" smtClean="0"/>
              <a:t>Semi-automatic parsed </a:t>
            </a:r>
          </a:p>
          <a:p>
            <a:pPr marL="0" indent="0">
              <a:buNone/>
            </a:pPr>
            <a:r>
              <a:rPr lang="en-GB" sz="1800" dirty="0"/>
              <a:t> </a:t>
            </a:r>
            <a:r>
              <a:rPr lang="en-GB" sz="1800" dirty="0" smtClean="0"/>
              <a:t>      images: </a:t>
            </a:r>
            <a:r>
              <a:rPr lang="en-GB" sz="1800" dirty="0" smtClean="0">
                <a:hlinkClick r:id="rId2"/>
              </a:rPr>
              <a:t>http://www.imageparsing.com/</a:t>
            </a:r>
            <a:endParaRPr lang="en-GB" sz="1800" dirty="0" smtClean="0"/>
          </a:p>
          <a:p>
            <a:endParaRPr lang="en-GB" sz="1800" dirty="0" smtClean="0"/>
          </a:p>
          <a:p>
            <a:endParaRPr lang="en-GB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93720"/>
            <a:ext cx="4774975" cy="290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765" y="1857967"/>
            <a:ext cx="3639739" cy="438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39552" y="1052736"/>
            <a:ext cx="8136904" cy="0"/>
          </a:xfrm>
          <a:prstGeom prst="line">
            <a:avLst/>
          </a:prstGeom>
          <a:ln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51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GB" sz="2000" b="1" dirty="0" smtClean="0"/>
              <a:t>Discovering Higher Level Structure in Visual SLAM</a:t>
            </a:r>
            <a:br>
              <a:rPr lang="en-GB" sz="2000" b="1" dirty="0" smtClean="0"/>
            </a:br>
            <a:r>
              <a:rPr lang="en-GB" sz="2000" dirty="0" smtClean="0"/>
              <a:t>Andrew P. Gee et </a:t>
            </a:r>
            <a:r>
              <a:rPr lang="en-GB" sz="2000" dirty="0" err="1" smtClean="0"/>
              <a:t>alii</a:t>
            </a:r>
            <a:r>
              <a:rPr lang="en-GB" sz="2000" dirty="0" smtClean="0"/>
              <a:t> – University of Bristol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351309"/>
            <a:ext cx="8229600" cy="4525963"/>
          </a:xfrm>
        </p:spPr>
        <p:txBody>
          <a:bodyPr>
            <a:normAutofit/>
          </a:bodyPr>
          <a:lstStyle/>
          <a:p>
            <a:r>
              <a:rPr lang="en-GB" sz="1800" dirty="0" smtClean="0"/>
              <a:t>Discovery of planes and lines</a:t>
            </a:r>
          </a:p>
          <a:p>
            <a:r>
              <a:rPr lang="en-GB" sz="1800" dirty="0" smtClean="0"/>
              <a:t>Predictive filtering (EKF)</a:t>
            </a:r>
          </a:p>
          <a:p>
            <a:r>
              <a:rPr lang="en-GB" sz="1800" dirty="0" smtClean="0"/>
              <a:t>Dynamically changes in state size</a:t>
            </a:r>
          </a:p>
          <a:p>
            <a:r>
              <a:rPr lang="en-GB" sz="1800" dirty="0" smtClean="0"/>
              <a:t>Combines points (or </a:t>
            </a:r>
            <a:r>
              <a:rPr lang="en-GB" sz="1800" dirty="0" err="1" smtClean="0"/>
              <a:t>edglets</a:t>
            </a:r>
            <a:r>
              <a:rPr lang="en-GB" sz="1800" dirty="0" smtClean="0"/>
              <a:t>) with planes </a:t>
            </a:r>
          </a:p>
          <a:p>
            <a:pPr>
              <a:buNone/>
            </a:pPr>
            <a:r>
              <a:rPr lang="en-GB" sz="1800" dirty="0" smtClean="0"/>
              <a:t>       and lines</a:t>
            </a:r>
          </a:p>
          <a:p>
            <a:pPr>
              <a:buNone/>
            </a:pPr>
            <a:endParaRPr lang="en-GB" sz="1800" dirty="0" smtClean="0"/>
          </a:p>
          <a:p>
            <a:endParaRPr lang="en-GB" sz="1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9552" y="1052736"/>
            <a:ext cx="8136904" cy="0"/>
          </a:xfrm>
          <a:prstGeom prst="line">
            <a:avLst/>
          </a:prstGeom>
          <a:ln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340768"/>
            <a:ext cx="364967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103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l"/>
            <a:r>
              <a:rPr lang="en-GB" sz="2000" b="1" dirty="0" smtClean="0"/>
              <a:t>FAB-MAP: Appearance-Based Place Recognition and Mapping using a Learned Visual Vocabulary Model</a:t>
            </a:r>
            <a:br>
              <a:rPr lang="en-GB" sz="2000" b="1" dirty="0" smtClean="0"/>
            </a:br>
            <a:r>
              <a:rPr lang="en-GB" sz="2000" dirty="0" smtClean="0"/>
              <a:t>Mark Cummins and Paul Newman – University of Oxford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351309"/>
            <a:ext cx="8229600" cy="4525963"/>
          </a:xfrm>
        </p:spPr>
        <p:txBody>
          <a:bodyPr>
            <a:normAutofit/>
          </a:bodyPr>
          <a:lstStyle/>
          <a:p>
            <a:r>
              <a:rPr lang="en-GB" sz="1800" dirty="0" smtClean="0"/>
              <a:t>Uses bag-of-words (</a:t>
            </a:r>
            <a:r>
              <a:rPr lang="en-GB" sz="1800" dirty="0" err="1" smtClean="0"/>
              <a:t>BoW</a:t>
            </a:r>
            <a:r>
              <a:rPr lang="en-GB" sz="1800" dirty="0" smtClean="0"/>
              <a:t>)</a:t>
            </a:r>
          </a:p>
          <a:p>
            <a:r>
              <a:rPr lang="en-GB" sz="1800" dirty="0" smtClean="0"/>
              <a:t>Tree-Structured Bayesian Network and Recursive Bayesian Filtering in place of Term Frequency – Inverse Document Frequency (TF-IDF)</a:t>
            </a:r>
          </a:p>
          <a:p>
            <a:r>
              <a:rPr lang="en-GB" sz="1800" dirty="0" smtClean="0"/>
              <a:t>Chow Liu algorithm</a:t>
            </a:r>
          </a:p>
          <a:p>
            <a:r>
              <a:rPr lang="en-GB" sz="1800" dirty="0" smtClean="0"/>
              <a:t>Tackles perceptual Aliasing and Variability using a Probabilistic Model on top of </a:t>
            </a:r>
            <a:r>
              <a:rPr lang="en-GB" sz="1800" dirty="0" err="1" smtClean="0"/>
              <a:t>BoW</a:t>
            </a:r>
            <a:endParaRPr lang="en-GB" sz="1800" dirty="0" smtClean="0"/>
          </a:p>
          <a:p>
            <a:endParaRPr lang="en-GB" sz="1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9552" y="1052736"/>
            <a:ext cx="8136904" cy="0"/>
          </a:xfrm>
          <a:prstGeom prst="line">
            <a:avLst/>
          </a:prstGeom>
          <a:ln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784" y="2996952"/>
            <a:ext cx="6383560" cy="346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6096" y="6381328"/>
            <a:ext cx="1566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Different Place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882780" y="6372036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Same Place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452320" y="5950441"/>
            <a:ext cx="15151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Green: Common words</a:t>
            </a:r>
          </a:p>
          <a:p>
            <a:r>
              <a:rPr lang="en-GB" sz="1100" dirty="0" smtClean="0"/>
              <a:t>Red: Others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77103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GB" sz="2000" b="1" dirty="0" smtClean="0"/>
              <a:t>Visual </a:t>
            </a:r>
            <a:r>
              <a:rPr lang="en-GB" sz="2000" b="1" dirty="0" err="1" smtClean="0"/>
              <a:t>Synset</a:t>
            </a:r>
            <a:r>
              <a:rPr lang="en-GB" sz="2000" b="1" dirty="0" smtClean="0"/>
              <a:t>: Towards a Higher-level Visual Representation</a:t>
            </a:r>
            <a:br>
              <a:rPr lang="en-GB" sz="2000" b="1" dirty="0" smtClean="0"/>
            </a:br>
            <a:r>
              <a:rPr lang="en-GB" sz="2000" dirty="0" smtClean="0"/>
              <a:t>Yan-Tao </a:t>
            </a:r>
            <a:r>
              <a:rPr lang="en-GB" sz="2000" dirty="0" err="1" smtClean="0"/>
              <a:t>Zheng</a:t>
            </a:r>
            <a:r>
              <a:rPr lang="en-GB" sz="2000" dirty="0" smtClean="0"/>
              <a:t> et </a:t>
            </a:r>
            <a:r>
              <a:rPr lang="en-GB" sz="2000" dirty="0" err="1" smtClean="0"/>
              <a:t>alii</a:t>
            </a:r>
            <a:r>
              <a:rPr lang="en-GB" sz="2000" dirty="0" smtClean="0"/>
              <a:t> – National University of Singapore and Google Inc. USA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351309"/>
            <a:ext cx="8229600" cy="4525963"/>
          </a:xfrm>
        </p:spPr>
        <p:txBody>
          <a:bodyPr>
            <a:normAutofit/>
          </a:bodyPr>
          <a:lstStyle/>
          <a:p>
            <a:r>
              <a:rPr lang="en-GB" sz="1800" dirty="0" smtClean="0"/>
              <a:t>Extends bag-of-words</a:t>
            </a:r>
          </a:p>
          <a:p>
            <a:r>
              <a:rPr lang="en-GB" sz="1800" dirty="0" smtClean="0"/>
              <a:t>Polysemy: delta </a:t>
            </a:r>
            <a:r>
              <a:rPr lang="en-GB" sz="1800" dirty="0"/>
              <a:t>visual phrases (co-</a:t>
            </a:r>
            <a:r>
              <a:rPr lang="en-GB" sz="1800" dirty="0" err="1"/>
              <a:t>occurrance</a:t>
            </a:r>
            <a:r>
              <a:rPr lang="en-GB" sz="1800" dirty="0"/>
              <a:t> + spatial inf</a:t>
            </a:r>
            <a:r>
              <a:rPr lang="en-GB" sz="1800" dirty="0" smtClean="0"/>
              <a:t>.) - </a:t>
            </a:r>
            <a:r>
              <a:rPr lang="en-GB" sz="1800" dirty="0"/>
              <a:t>Frequent item-set mining (FIM)</a:t>
            </a:r>
          </a:p>
          <a:p>
            <a:r>
              <a:rPr lang="en-GB" sz="1800" dirty="0" smtClean="0"/>
              <a:t>Synonymy: visual </a:t>
            </a:r>
            <a:r>
              <a:rPr lang="en-GB" sz="1800" dirty="0" err="1" smtClean="0"/>
              <a:t>synsets</a:t>
            </a:r>
            <a:r>
              <a:rPr lang="en-GB" sz="1800" dirty="0" smtClean="0"/>
              <a:t> (synonymy sets) – supervised learning – </a:t>
            </a:r>
            <a:r>
              <a:rPr lang="en-GB" sz="1800" dirty="0" err="1" smtClean="0"/>
              <a:t>labeled</a:t>
            </a:r>
            <a:r>
              <a:rPr lang="en-GB" sz="1800" dirty="0" smtClean="0"/>
              <a:t> image classes (“semantic”) – Information </a:t>
            </a:r>
            <a:r>
              <a:rPr lang="en-GB" sz="1800" dirty="0" err="1" smtClean="0"/>
              <a:t>Bootleneck</a:t>
            </a:r>
            <a:r>
              <a:rPr lang="en-GB" sz="1800" dirty="0" smtClean="0"/>
              <a:t> Principle</a:t>
            </a:r>
          </a:p>
          <a:p>
            <a:r>
              <a:rPr lang="en-GB" sz="1800" dirty="0" smtClean="0"/>
              <a:t>Visual lexicon = delta visual phrases and visual words</a:t>
            </a:r>
            <a:endParaRPr lang="en-GB" sz="1800" dirty="0"/>
          </a:p>
          <a:p>
            <a:endParaRPr lang="en-GB" sz="1800" dirty="0" smtClean="0"/>
          </a:p>
          <a:p>
            <a:endParaRPr lang="en-GB" sz="1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9552" y="1052736"/>
            <a:ext cx="8136904" cy="0"/>
          </a:xfrm>
          <a:prstGeom prst="line">
            <a:avLst/>
          </a:prstGeom>
          <a:ln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3284984"/>
            <a:ext cx="6624736" cy="335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55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GB" sz="2000" b="1" dirty="0" smtClean="0"/>
              <a:t>Syntactic Image Parsing using Ontology and Semantic Description</a:t>
            </a:r>
            <a:br>
              <a:rPr lang="en-GB" sz="2000" b="1" dirty="0" smtClean="0"/>
            </a:br>
            <a:r>
              <a:rPr lang="en-GB" sz="2000" dirty="0" err="1" smtClean="0"/>
              <a:t>Ifeoma</a:t>
            </a:r>
            <a:r>
              <a:rPr lang="en-GB" sz="2000" dirty="0" smtClean="0"/>
              <a:t> </a:t>
            </a:r>
            <a:r>
              <a:rPr lang="en-GB" sz="2000" dirty="0" err="1" smtClean="0"/>
              <a:t>Nwogu</a:t>
            </a:r>
            <a:r>
              <a:rPr lang="en-GB" sz="2000" dirty="0" smtClean="0"/>
              <a:t> et </a:t>
            </a:r>
            <a:r>
              <a:rPr lang="en-GB" sz="2000" dirty="0" err="1" smtClean="0"/>
              <a:t>alii</a:t>
            </a:r>
            <a:r>
              <a:rPr lang="en-GB" sz="2000" dirty="0" smtClean="0"/>
              <a:t> – University of Rochester and University of Buffalo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351309"/>
            <a:ext cx="8229600" cy="4525963"/>
          </a:xfrm>
        </p:spPr>
        <p:txBody>
          <a:bodyPr>
            <a:normAutofit/>
          </a:bodyPr>
          <a:lstStyle/>
          <a:p>
            <a:r>
              <a:rPr lang="en-GB" sz="1800" dirty="0" smtClean="0"/>
              <a:t>Formal ontology for natural outdoor scenes (</a:t>
            </a:r>
            <a:r>
              <a:rPr lang="en-GB" sz="1800" dirty="0" err="1" smtClean="0"/>
              <a:t>Mereological</a:t>
            </a:r>
            <a:r>
              <a:rPr lang="en-GB" sz="1800" dirty="0" smtClean="0"/>
              <a:t> Relationships and First Order Logic)</a:t>
            </a:r>
          </a:p>
          <a:p>
            <a:r>
              <a:rPr lang="en-GB" sz="1800" dirty="0" smtClean="0"/>
              <a:t>Image grammar based in F. S. Ku proposal (1970)</a:t>
            </a:r>
          </a:p>
          <a:p>
            <a:r>
              <a:rPr lang="en-GB" sz="1800" dirty="0" smtClean="0"/>
              <a:t>Does not present the connexion between the Grammar formalism and First Order Logic or between the Grammar and the Parsing Strategy</a:t>
            </a:r>
          </a:p>
          <a:p>
            <a:r>
              <a:rPr lang="en-GB" sz="1800" dirty="0" smtClean="0"/>
              <a:t>Low-level: MRF Graph of </a:t>
            </a:r>
            <a:r>
              <a:rPr lang="en-GB" sz="1800" dirty="0" err="1" smtClean="0"/>
              <a:t>Superpixels</a:t>
            </a:r>
            <a:r>
              <a:rPr lang="en-GB" sz="1800" dirty="0" smtClean="0"/>
              <a:t> (over segmentation)</a:t>
            </a:r>
          </a:p>
          <a:p>
            <a:endParaRPr lang="en-GB" sz="1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9552" y="1052736"/>
            <a:ext cx="8136904" cy="0"/>
          </a:xfrm>
          <a:prstGeom prst="line">
            <a:avLst/>
          </a:prstGeom>
          <a:ln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0972" y="3284984"/>
            <a:ext cx="613335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103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24406"/>
            <a:ext cx="8199462" cy="476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GB" sz="2000" b="1" dirty="0" smtClean="0"/>
              <a:t>Multi-modal Semantic Place Classification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A. </a:t>
            </a:r>
            <a:r>
              <a:rPr lang="en-GB" sz="2000" dirty="0" err="1" smtClean="0"/>
              <a:t>Pronobis</a:t>
            </a:r>
            <a:r>
              <a:rPr lang="en-GB" sz="2000" dirty="0" smtClean="0"/>
              <a:t> et </a:t>
            </a:r>
            <a:r>
              <a:rPr lang="en-GB" sz="2000" dirty="0" err="1" smtClean="0"/>
              <a:t>alii</a:t>
            </a:r>
            <a:r>
              <a:rPr lang="en-GB" sz="2000" dirty="0"/>
              <a:t> </a:t>
            </a:r>
            <a:r>
              <a:rPr lang="en-GB" sz="2000" dirty="0" smtClean="0"/>
              <a:t>– Royal Inst. of Technology, Sweden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351309"/>
            <a:ext cx="8229600" cy="4525963"/>
          </a:xfrm>
        </p:spPr>
        <p:txBody>
          <a:bodyPr>
            <a:normAutofit/>
          </a:bodyPr>
          <a:lstStyle/>
          <a:p>
            <a:r>
              <a:rPr lang="en-GB" sz="1800" dirty="0" smtClean="0"/>
              <a:t>Combination of clues: local (SIFT), global (CRFH) visual features and laser scan</a:t>
            </a:r>
          </a:p>
          <a:p>
            <a:r>
              <a:rPr lang="en-GB" sz="1800" dirty="0" smtClean="0"/>
              <a:t>SVM  in two levels (each clue, resulting scores)</a:t>
            </a:r>
          </a:p>
          <a:p>
            <a:r>
              <a:rPr lang="en-GB" sz="1800" dirty="0" err="1" smtClean="0"/>
              <a:t>Odometry</a:t>
            </a:r>
            <a:r>
              <a:rPr lang="en-GB" sz="1800" dirty="0" smtClean="0"/>
              <a:t> information to help “Semantic </a:t>
            </a:r>
            <a:r>
              <a:rPr lang="en-GB" sz="1800" dirty="0" err="1" smtClean="0"/>
              <a:t>Labeling</a:t>
            </a:r>
            <a:r>
              <a:rPr lang="en-GB" sz="1800" dirty="0" smtClean="0"/>
              <a:t>” (give a name to the place where the robot is ?)</a:t>
            </a:r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9552" y="1052736"/>
            <a:ext cx="8136904" cy="0"/>
          </a:xfrm>
          <a:prstGeom prst="line">
            <a:avLst/>
          </a:prstGeom>
          <a:ln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76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GB" sz="2000" b="1" dirty="0" smtClean="0"/>
              <a:t>Evaluating Bag-of-Visual-Words Representations in Scene Classification</a:t>
            </a:r>
            <a:br>
              <a:rPr lang="en-GB" sz="2000" b="1" dirty="0" smtClean="0"/>
            </a:br>
            <a:r>
              <a:rPr lang="en-GB" sz="2000" dirty="0" smtClean="0"/>
              <a:t>Jun Yang et </a:t>
            </a:r>
            <a:r>
              <a:rPr lang="en-GB" sz="2000" dirty="0" err="1" smtClean="0"/>
              <a:t>alii</a:t>
            </a:r>
            <a:r>
              <a:rPr lang="en-GB" sz="2000" dirty="0" smtClean="0"/>
              <a:t> – CMU and City University of Hong Kong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51309"/>
            <a:ext cx="4104456" cy="4525963"/>
          </a:xfrm>
        </p:spPr>
        <p:txBody>
          <a:bodyPr>
            <a:normAutofit/>
          </a:bodyPr>
          <a:lstStyle/>
          <a:p>
            <a:r>
              <a:rPr lang="en-GB" sz="1800" dirty="0" smtClean="0"/>
              <a:t>Evaluate “text  classification analogies” to produce different Bag-of-Visual Words (term weighting and normalization, stop word removal, feature selection, ...) and other </a:t>
            </a:r>
            <a:r>
              <a:rPr lang="en-GB" sz="1800" dirty="0" err="1" smtClean="0"/>
              <a:t>BoVW</a:t>
            </a:r>
            <a:r>
              <a:rPr lang="en-GB" sz="1800" dirty="0" smtClean="0"/>
              <a:t> “parameters “(vector size, use of </a:t>
            </a:r>
            <a:r>
              <a:rPr lang="en-GB" sz="1800" dirty="0" err="1" smtClean="0"/>
              <a:t>spacial</a:t>
            </a:r>
            <a:r>
              <a:rPr lang="en-GB" sz="1800" dirty="0" smtClean="0"/>
              <a:t> information, ...) </a:t>
            </a:r>
          </a:p>
          <a:p>
            <a:r>
              <a:rPr lang="en-GB" sz="1800" dirty="0" smtClean="0"/>
              <a:t>Datasets: TRECVID 2005 (20 most frequent concepts: outdoor, indoor, objects and people activities) and PASCAL 2005 (only 4 categories: motorcycles, bicycles, people and cars)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9552" y="1052736"/>
            <a:ext cx="8136904" cy="0"/>
          </a:xfrm>
          <a:prstGeom prst="line">
            <a:avLst/>
          </a:prstGeom>
          <a:ln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196752"/>
            <a:ext cx="452032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103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GB" sz="2000" b="1" dirty="0" smtClean="0"/>
              <a:t>How could we use, improve and merge these works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1"/>
            <a:ext cx="8424936" cy="5544616"/>
          </a:xfrm>
        </p:spPr>
        <p:txBody>
          <a:bodyPr>
            <a:normAutofit/>
          </a:bodyPr>
          <a:lstStyle/>
          <a:p>
            <a:r>
              <a:rPr lang="en-GB" sz="1800" dirty="0" smtClean="0"/>
              <a:t>Xiao (SUN Dataset)</a:t>
            </a:r>
          </a:p>
          <a:p>
            <a:pPr lvl="1"/>
            <a:r>
              <a:rPr lang="en-GB" sz="1400" dirty="0" smtClean="0"/>
              <a:t>Benchmark to evaluate our proposal</a:t>
            </a:r>
          </a:p>
          <a:p>
            <a:r>
              <a:rPr lang="en-GB" sz="1800" dirty="0" smtClean="0"/>
              <a:t>Dickson (Evolution of object categorization)</a:t>
            </a:r>
          </a:p>
          <a:p>
            <a:pPr lvl="1"/>
            <a:r>
              <a:rPr lang="en-GB" sz="1400" dirty="0" smtClean="0"/>
              <a:t>Support our quest for new structural representation and inference mechanism</a:t>
            </a:r>
          </a:p>
          <a:p>
            <a:r>
              <a:rPr lang="en-GB" sz="1800" dirty="0" smtClean="0"/>
              <a:t>Choi (Spatial perception and language)</a:t>
            </a:r>
          </a:p>
          <a:p>
            <a:pPr lvl="1"/>
            <a:r>
              <a:rPr lang="en-GB" sz="1400" dirty="0" smtClean="0"/>
              <a:t>We must take into account during our research</a:t>
            </a:r>
          </a:p>
          <a:p>
            <a:r>
              <a:rPr lang="en-GB" sz="1800" dirty="0" err="1" smtClean="0"/>
              <a:t>Santini</a:t>
            </a:r>
            <a:r>
              <a:rPr lang="en-GB" sz="1800" dirty="0" smtClean="0"/>
              <a:t> (Definition of categories)</a:t>
            </a:r>
          </a:p>
          <a:p>
            <a:pPr lvl="1"/>
            <a:r>
              <a:rPr lang="en-GB" sz="1400" dirty="0" smtClean="0"/>
              <a:t>We must take into account when building our grammar</a:t>
            </a:r>
          </a:p>
          <a:p>
            <a:r>
              <a:rPr lang="en-GB" sz="1800" dirty="0" err="1" smtClean="0"/>
              <a:t>D`Ulizia</a:t>
            </a:r>
            <a:r>
              <a:rPr lang="en-GB" sz="1800" dirty="0" smtClean="0"/>
              <a:t> (Survey on grammar inference)</a:t>
            </a:r>
          </a:p>
          <a:p>
            <a:pPr lvl="1"/>
            <a:r>
              <a:rPr lang="en-GB" sz="1400" dirty="0" smtClean="0"/>
              <a:t>Maybe we can use/adapt one of these method for visual grammar learning</a:t>
            </a:r>
          </a:p>
          <a:p>
            <a:r>
              <a:rPr lang="en-GB" sz="1800" dirty="0" smtClean="0"/>
              <a:t>Li (Object Bank)</a:t>
            </a:r>
          </a:p>
          <a:p>
            <a:pPr lvl="1"/>
            <a:r>
              <a:rPr lang="en-GB" sz="1400" dirty="0" smtClean="0"/>
              <a:t>Maybe we can improve this method introducing higher level structure using grammars</a:t>
            </a:r>
          </a:p>
          <a:p>
            <a:r>
              <a:rPr lang="en-GB" sz="1800" dirty="0" err="1" smtClean="0"/>
              <a:t>Shet</a:t>
            </a:r>
            <a:r>
              <a:rPr lang="en-GB" sz="1800" dirty="0" smtClean="0"/>
              <a:t> (Predicate Logic based Visual Grammar)</a:t>
            </a:r>
          </a:p>
          <a:p>
            <a:pPr lvl="1"/>
            <a:r>
              <a:rPr lang="en-GB" sz="1400" dirty="0" smtClean="0"/>
              <a:t>Can be used as our representation mechanism</a:t>
            </a:r>
          </a:p>
          <a:p>
            <a:r>
              <a:rPr lang="en-GB" sz="1800" dirty="0" smtClean="0"/>
              <a:t>Le (Large scale unsupervised learning)</a:t>
            </a:r>
          </a:p>
          <a:p>
            <a:pPr lvl="1"/>
            <a:r>
              <a:rPr lang="en-GB" sz="1400" dirty="0" smtClean="0"/>
              <a:t>Maybe we can also benefit from </a:t>
            </a:r>
            <a:r>
              <a:rPr lang="en-GB" sz="1400" dirty="0" err="1" smtClean="0"/>
              <a:t>paralelism</a:t>
            </a:r>
            <a:r>
              <a:rPr lang="en-GB" sz="1400" dirty="0" smtClean="0"/>
              <a:t> and grid computing</a:t>
            </a:r>
          </a:p>
          <a:p>
            <a:r>
              <a:rPr lang="en-GB" sz="1800" dirty="0" smtClean="0"/>
              <a:t>Zhu (</a:t>
            </a:r>
            <a:r>
              <a:rPr lang="en-GB" sz="1800" dirty="0" err="1" smtClean="0"/>
              <a:t>Stochatisc</a:t>
            </a:r>
            <a:r>
              <a:rPr lang="en-GB" sz="1800" dirty="0" smtClean="0"/>
              <a:t> grammar of images)</a:t>
            </a:r>
          </a:p>
          <a:p>
            <a:pPr lvl="1"/>
            <a:r>
              <a:rPr lang="en-GB" sz="1400" dirty="0" smtClean="0"/>
              <a:t>Maybe we can use some of the general rules they have proposed</a:t>
            </a:r>
          </a:p>
          <a:p>
            <a:endParaRPr lang="en-GB" sz="1800" dirty="0" smtClean="0"/>
          </a:p>
          <a:p>
            <a:pPr lvl="1"/>
            <a:endParaRPr lang="en-GB" sz="14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9552" y="692696"/>
            <a:ext cx="8136904" cy="0"/>
          </a:xfrm>
          <a:prstGeom prst="line">
            <a:avLst/>
          </a:prstGeom>
          <a:ln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03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GB" sz="2000" b="1" dirty="0" smtClean="0"/>
              <a:t>How could we use, improve and merge these works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1"/>
            <a:ext cx="8424936" cy="5544616"/>
          </a:xfrm>
        </p:spPr>
        <p:txBody>
          <a:bodyPr>
            <a:normAutofit/>
          </a:bodyPr>
          <a:lstStyle/>
          <a:p>
            <a:r>
              <a:rPr lang="en-GB" sz="1800" dirty="0" smtClean="0"/>
              <a:t>Gee (Higher level structure for SLAM)</a:t>
            </a:r>
            <a:endParaRPr lang="en-GB" sz="1800" dirty="0"/>
          </a:p>
          <a:p>
            <a:pPr lvl="1"/>
            <a:r>
              <a:rPr lang="en-GB" sz="1400" dirty="0" smtClean="0"/>
              <a:t>Maybe we can get even higher level structures and extend the states used by the </a:t>
            </a:r>
            <a:r>
              <a:rPr lang="en-GB" sz="1400" dirty="0" err="1" smtClean="0"/>
              <a:t>Kalman</a:t>
            </a:r>
            <a:r>
              <a:rPr lang="en-GB" sz="1400" dirty="0" smtClean="0"/>
              <a:t> Filter</a:t>
            </a:r>
          </a:p>
          <a:p>
            <a:r>
              <a:rPr lang="en-GB" sz="1800" dirty="0" smtClean="0"/>
              <a:t>Newman (FAB-MAP)</a:t>
            </a:r>
          </a:p>
          <a:p>
            <a:pPr lvl="1"/>
            <a:r>
              <a:rPr lang="en-GB" sz="1400" dirty="0" smtClean="0"/>
              <a:t>Not sure … compare against ?</a:t>
            </a:r>
          </a:p>
          <a:p>
            <a:r>
              <a:rPr lang="en-GB" sz="1800" dirty="0" err="1" smtClean="0"/>
              <a:t>Zheng</a:t>
            </a:r>
            <a:r>
              <a:rPr lang="en-GB" sz="1800" dirty="0" smtClean="0"/>
              <a:t> (Visual </a:t>
            </a:r>
            <a:r>
              <a:rPr lang="en-GB" sz="1800" dirty="0" err="1" smtClean="0"/>
              <a:t>Synset</a:t>
            </a:r>
            <a:r>
              <a:rPr lang="en-GB" sz="1800" dirty="0" smtClean="0"/>
              <a:t>)</a:t>
            </a:r>
          </a:p>
          <a:p>
            <a:pPr lvl="1"/>
            <a:r>
              <a:rPr lang="en-GB" sz="1400" dirty="0" smtClean="0"/>
              <a:t>Can be used as grammar atoms … facts …</a:t>
            </a:r>
          </a:p>
          <a:p>
            <a:r>
              <a:rPr lang="en-GB" sz="1800" dirty="0" err="1" smtClean="0"/>
              <a:t>Nwogu</a:t>
            </a:r>
            <a:r>
              <a:rPr lang="en-GB" sz="1800" dirty="0" smtClean="0"/>
              <a:t> (Ontology)</a:t>
            </a:r>
          </a:p>
          <a:p>
            <a:pPr lvl="1"/>
            <a:r>
              <a:rPr lang="en-GB" sz="1400" dirty="0" smtClean="0"/>
              <a:t>Maybe the </a:t>
            </a:r>
            <a:r>
              <a:rPr lang="en-GB" sz="1400" dirty="0" err="1" smtClean="0"/>
              <a:t>superpixel</a:t>
            </a:r>
            <a:r>
              <a:rPr lang="en-GB" sz="1400" dirty="0" smtClean="0"/>
              <a:t> concept is </a:t>
            </a:r>
            <a:r>
              <a:rPr lang="en-GB" sz="1400" dirty="0" err="1" smtClean="0"/>
              <a:t>usuful</a:t>
            </a:r>
            <a:r>
              <a:rPr lang="en-GB" sz="1400" dirty="0" smtClean="0"/>
              <a:t> </a:t>
            </a:r>
          </a:p>
          <a:p>
            <a:r>
              <a:rPr lang="en-GB" sz="1800" dirty="0" err="1" smtClean="0"/>
              <a:t>Pronobis</a:t>
            </a:r>
            <a:r>
              <a:rPr lang="en-GB" sz="1800" dirty="0" smtClean="0"/>
              <a:t> (Multi-model)</a:t>
            </a:r>
          </a:p>
          <a:p>
            <a:pPr lvl="1"/>
            <a:r>
              <a:rPr lang="en-GB" sz="1400" dirty="0" smtClean="0"/>
              <a:t>We can also use multi-model …</a:t>
            </a:r>
          </a:p>
          <a:p>
            <a:r>
              <a:rPr lang="en-GB" sz="1800" dirty="0" smtClean="0"/>
              <a:t>Yang (Evaluation bag-of-words)</a:t>
            </a:r>
          </a:p>
          <a:p>
            <a:pPr lvl="1"/>
            <a:r>
              <a:rPr lang="en-GB" sz="1400" dirty="0" smtClean="0"/>
              <a:t>Not sure if we must use bag-of-words at the low level feature level. Maybe we can compare the alternatives </a:t>
            </a:r>
          </a:p>
          <a:p>
            <a:pPr lvl="1"/>
            <a:endParaRPr lang="en-GB" sz="1400" dirty="0" smtClean="0"/>
          </a:p>
          <a:p>
            <a:pPr lvl="1"/>
            <a:endParaRPr lang="en-GB" sz="1400" dirty="0" smtClean="0"/>
          </a:p>
          <a:p>
            <a:pPr lvl="1"/>
            <a:endParaRPr lang="en-GB" sz="1400" dirty="0" smtClean="0"/>
          </a:p>
          <a:p>
            <a:pPr lvl="1"/>
            <a:endParaRPr lang="en-GB" sz="1400" dirty="0" smtClean="0"/>
          </a:p>
          <a:p>
            <a:pPr lvl="1"/>
            <a:endParaRPr lang="en-GB" sz="1400" dirty="0" smtClean="0"/>
          </a:p>
          <a:p>
            <a:pPr lvl="1"/>
            <a:endParaRPr lang="en-GB" sz="1400" dirty="0" smtClean="0"/>
          </a:p>
          <a:p>
            <a:pPr lvl="1"/>
            <a:endParaRPr lang="en-GB" sz="14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pPr lvl="1"/>
            <a:endParaRPr lang="en-GB" sz="1400" dirty="0" smtClean="0"/>
          </a:p>
          <a:p>
            <a:endParaRPr lang="en-GB" sz="1800" dirty="0" smtClean="0"/>
          </a:p>
          <a:p>
            <a:endParaRPr lang="en-GB" sz="18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9552" y="692696"/>
            <a:ext cx="8136904" cy="0"/>
          </a:xfrm>
          <a:prstGeom prst="line">
            <a:avLst/>
          </a:prstGeom>
          <a:ln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05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GB" sz="2000" b="1" dirty="0" smtClean="0"/>
              <a:t>SUN Database: Large-scale Scene Recognition from Abbey to Zoo</a:t>
            </a:r>
            <a:br>
              <a:rPr lang="en-GB" sz="2000" b="1" dirty="0" smtClean="0"/>
            </a:br>
            <a:r>
              <a:rPr lang="en-GB" sz="2000" dirty="0" err="1" smtClean="0"/>
              <a:t>Jianxiong</a:t>
            </a:r>
            <a:r>
              <a:rPr lang="en-GB" sz="2000" dirty="0" smtClean="0"/>
              <a:t> Xiao – MIT and Brown University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351309"/>
            <a:ext cx="8229600" cy="4525963"/>
          </a:xfrm>
        </p:spPr>
        <p:txBody>
          <a:bodyPr>
            <a:normAutofit/>
          </a:bodyPr>
          <a:lstStyle/>
          <a:p>
            <a:r>
              <a:rPr lang="en-GB" sz="1800" dirty="0" smtClean="0"/>
              <a:t>First large scale image database for scene recognition</a:t>
            </a:r>
          </a:p>
          <a:p>
            <a:r>
              <a:rPr lang="en-GB" sz="1800" dirty="0" smtClean="0"/>
              <a:t>130,519 images and 899 categories</a:t>
            </a:r>
          </a:p>
          <a:p>
            <a:r>
              <a:rPr lang="en-GB" sz="1800" dirty="0" smtClean="0"/>
              <a:t>Evaluation of state-of-the-art algorithms and human performance</a:t>
            </a:r>
          </a:p>
          <a:p>
            <a:r>
              <a:rPr lang="en-GB" sz="1800" dirty="0" smtClean="0"/>
              <a:t>Introduces the scene detection problem (in multiple scenes images)</a:t>
            </a:r>
          </a:p>
          <a:p>
            <a:endParaRPr lang="en-GB" sz="1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9552" y="1052736"/>
            <a:ext cx="8136904" cy="0"/>
          </a:xfrm>
          <a:prstGeom prst="line">
            <a:avLst/>
          </a:prstGeom>
          <a:ln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708920"/>
            <a:ext cx="6696744" cy="398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103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l"/>
            <a:r>
              <a:rPr lang="en-GB" sz="2000" b="1" dirty="0" smtClean="0"/>
              <a:t>The Evolution of Object Categorization and the Challenge of Image Abstraction</a:t>
            </a:r>
            <a:br>
              <a:rPr lang="en-GB" sz="2000" b="1" dirty="0" smtClean="0"/>
            </a:br>
            <a:r>
              <a:rPr lang="en-GB" sz="2000" dirty="0" smtClean="0"/>
              <a:t>Sven Dickinson – University of Toronto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351309"/>
            <a:ext cx="8229600" cy="4525963"/>
          </a:xfrm>
        </p:spPr>
        <p:txBody>
          <a:bodyPr>
            <a:normAutofit/>
          </a:bodyPr>
          <a:lstStyle/>
          <a:p>
            <a:r>
              <a:rPr lang="en-GB" sz="1800" dirty="0" smtClean="0"/>
              <a:t>History of object categorization and degree of image abstraction</a:t>
            </a:r>
          </a:p>
          <a:p>
            <a:r>
              <a:rPr lang="en-GB" sz="1800" dirty="0" smtClean="0"/>
              <a:t>Need for new image abstraction mechanisms</a:t>
            </a:r>
          </a:p>
          <a:p>
            <a:r>
              <a:rPr lang="en-GB" sz="1800" dirty="0" smtClean="0"/>
              <a:t>Large survey (275 refs)</a:t>
            </a:r>
          </a:p>
          <a:p>
            <a:pPr>
              <a:buNone/>
            </a:pPr>
            <a:endParaRPr lang="en-GB" sz="1800" dirty="0" smtClean="0"/>
          </a:p>
          <a:p>
            <a:endParaRPr lang="en-GB" sz="1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9552" y="1052736"/>
            <a:ext cx="8136904" cy="0"/>
          </a:xfrm>
          <a:prstGeom prst="line">
            <a:avLst/>
          </a:prstGeom>
          <a:ln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348880"/>
            <a:ext cx="7797477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103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l"/>
            <a:r>
              <a:rPr lang="en-GB" sz="2000" b="1" dirty="0" smtClean="0"/>
              <a:t>Relative Contribution of Perception/Cognition and Language on Spatial Categorization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err="1" smtClean="0"/>
              <a:t>Soonja</a:t>
            </a:r>
            <a:r>
              <a:rPr lang="en-GB" sz="2000" dirty="0" smtClean="0"/>
              <a:t> Choi and Kate </a:t>
            </a:r>
            <a:r>
              <a:rPr lang="en-GB" sz="2000" dirty="0" err="1" smtClean="0"/>
              <a:t>Hattrup</a:t>
            </a:r>
            <a:r>
              <a:rPr lang="en-GB" sz="2000" dirty="0" smtClean="0"/>
              <a:t> – San Diego State University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351309"/>
            <a:ext cx="8229600" cy="4525963"/>
          </a:xfrm>
        </p:spPr>
        <p:txBody>
          <a:bodyPr>
            <a:normAutofit/>
          </a:bodyPr>
          <a:lstStyle/>
          <a:p>
            <a:r>
              <a:rPr lang="en-GB" sz="1800" dirty="0" smtClean="0"/>
              <a:t>Both universal cognition/perception and language-specific semantics guide spatial categorization</a:t>
            </a:r>
          </a:p>
          <a:p>
            <a:r>
              <a:rPr lang="en-GB" sz="1800" dirty="0" smtClean="0"/>
              <a:t>Use of Universal or Language specific resources depends on type and context</a:t>
            </a:r>
          </a:p>
          <a:p>
            <a:r>
              <a:rPr lang="en-GB" sz="1800" dirty="0" smtClean="0"/>
              <a:t>Experiments with Koreans and English speakers</a:t>
            </a:r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9552" y="1052736"/>
            <a:ext cx="8136904" cy="0"/>
          </a:xfrm>
          <a:prstGeom prst="line">
            <a:avLst/>
          </a:prstGeom>
          <a:ln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80928"/>
            <a:ext cx="5688632" cy="370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77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GB" sz="2000" b="1" dirty="0" smtClean="0"/>
              <a:t>On the Definition of Categories for Image Classification Evaluation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Simone </a:t>
            </a:r>
            <a:r>
              <a:rPr lang="en-GB" sz="2000" dirty="0" err="1" smtClean="0"/>
              <a:t>Santini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351309"/>
            <a:ext cx="8229600" cy="4525963"/>
          </a:xfrm>
        </p:spPr>
        <p:txBody>
          <a:bodyPr>
            <a:normAutofit/>
          </a:bodyPr>
          <a:lstStyle/>
          <a:p>
            <a:r>
              <a:rPr lang="en-GB" sz="1800" dirty="0" err="1" smtClean="0"/>
              <a:t>Semiological</a:t>
            </a:r>
            <a:r>
              <a:rPr lang="en-GB" sz="1800" dirty="0" smtClean="0"/>
              <a:t> level of signification (portion of meaning that does not depend on context)</a:t>
            </a:r>
          </a:p>
          <a:p>
            <a:r>
              <a:rPr lang="en-GB" sz="1800" dirty="0" smtClean="0"/>
              <a:t>Coherent set of categories for image analysis evaluation</a:t>
            </a:r>
          </a:p>
          <a:p>
            <a:r>
              <a:rPr lang="en-GB" sz="1800" dirty="0" smtClean="0"/>
              <a:t>Semantic axis:</a:t>
            </a:r>
          </a:p>
          <a:p>
            <a:pPr lvl="1"/>
            <a:r>
              <a:rPr lang="en-GB" sz="1400" b="1" dirty="0" smtClean="0"/>
              <a:t>Anthropic</a:t>
            </a:r>
            <a:r>
              <a:rPr lang="en-GB" sz="1400" dirty="0" smtClean="0"/>
              <a:t>: openness, expansion, transience, concealment, navigability, </a:t>
            </a:r>
            <a:r>
              <a:rPr lang="en-GB" sz="1400" dirty="0" err="1" smtClean="0"/>
              <a:t>fractality</a:t>
            </a:r>
            <a:r>
              <a:rPr lang="en-GB" sz="1400" dirty="0" smtClean="0"/>
              <a:t>; </a:t>
            </a:r>
          </a:p>
          <a:p>
            <a:pPr lvl="1"/>
            <a:r>
              <a:rPr lang="en-GB" sz="1400" b="1" dirty="0" smtClean="0"/>
              <a:t>Social</a:t>
            </a:r>
            <a:r>
              <a:rPr lang="en-GB" sz="1400" dirty="0" smtClean="0"/>
              <a:t>:  presence of people, </a:t>
            </a:r>
            <a:r>
              <a:rPr lang="en-GB" sz="1400" dirty="0" err="1" smtClean="0"/>
              <a:t>color</a:t>
            </a:r>
            <a:r>
              <a:rPr lang="en-GB" sz="1400" dirty="0" smtClean="0"/>
              <a:t>; </a:t>
            </a:r>
          </a:p>
          <a:p>
            <a:pPr lvl="1"/>
            <a:r>
              <a:rPr lang="en-GB" sz="1400" b="1" dirty="0" smtClean="0"/>
              <a:t>Cultural</a:t>
            </a:r>
            <a:r>
              <a:rPr lang="en-GB" sz="1400" dirty="0" smtClean="0"/>
              <a:t>: “there are so many social forces that influence the connotations of a picture that isolating a </a:t>
            </a:r>
            <a:r>
              <a:rPr lang="en-GB" sz="1400" dirty="0" err="1" smtClean="0"/>
              <a:t>semiological</a:t>
            </a:r>
            <a:r>
              <a:rPr lang="en-GB" sz="1400" dirty="0" smtClean="0"/>
              <a:t> level might be impossible”</a:t>
            </a:r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9552" y="1052736"/>
            <a:ext cx="8136904" cy="0"/>
          </a:xfrm>
          <a:prstGeom prst="line">
            <a:avLst/>
          </a:prstGeom>
          <a:ln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71106"/>
            <a:ext cx="7051864" cy="304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86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GB" sz="2000" b="1" dirty="0" smtClean="0"/>
              <a:t>A  Survey of Grammatical Inference Methods for Natural Language Learning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Arianna </a:t>
            </a:r>
            <a:r>
              <a:rPr lang="en-GB" sz="2000" dirty="0" err="1" smtClean="0"/>
              <a:t>D’Ulizia</a:t>
            </a:r>
            <a:r>
              <a:rPr lang="en-GB" sz="2000" dirty="0" smtClean="0"/>
              <a:t> et </a:t>
            </a:r>
            <a:r>
              <a:rPr lang="en-GB" sz="2000" dirty="0" err="1" smtClean="0"/>
              <a:t>alii</a:t>
            </a:r>
            <a:r>
              <a:rPr lang="en-GB" sz="2000" dirty="0" smtClean="0"/>
              <a:t> – CNR, Italy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351309"/>
            <a:ext cx="8229600" cy="4525963"/>
          </a:xfrm>
        </p:spPr>
        <p:txBody>
          <a:bodyPr>
            <a:normAutofit/>
          </a:bodyPr>
          <a:lstStyle/>
          <a:p>
            <a:r>
              <a:rPr lang="en-GB" sz="1800" dirty="0" smtClean="0"/>
              <a:t>Context Free Grammars Only</a:t>
            </a:r>
          </a:p>
          <a:p>
            <a:r>
              <a:rPr lang="en-GB" sz="1800" dirty="0" smtClean="0"/>
              <a:t>Literature review only</a:t>
            </a:r>
          </a:p>
          <a:p>
            <a:endParaRPr lang="en-GB" sz="1800" dirty="0" smtClean="0"/>
          </a:p>
          <a:p>
            <a:endParaRPr lang="en-GB" sz="1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9552" y="1052736"/>
            <a:ext cx="8136904" cy="0"/>
          </a:xfrm>
          <a:prstGeom prst="line">
            <a:avLst/>
          </a:prstGeom>
          <a:ln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20888"/>
            <a:ext cx="60293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277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l"/>
            <a:r>
              <a:rPr lang="en-GB" sz="2000" b="1" dirty="0" smtClean="0"/>
              <a:t>Object Bank: A High-Level Image Representation for Scene Classification &amp; Semantic Feature </a:t>
            </a:r>
            <a:r>
              <a:rPr lang="en-GB" sz="2000" b="1" dirty="0" err="1" smtClean="0"/>
              <a:t>Sparsification</a:t>
            </a:r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dirty="0" smtClean="0"/>
              <a:t>Li-</a:t>
            </a:r>
            <a:r>
              <a:rPr lang="en-GB" sz="2000" dirty="0" err="1" smtClean="0"/>
              <a:t>Jia</a:t>
            </a:r>
            <a:r>
              <a:rPr lang="en-GB" sz="2000" dirty="0" smtClean="0"/>
              <a:t> Li et </a:t>
            </a:r>
            <a:r>
              <a:rPr lang="en-GB" sz="2000" dirty="0" err="1" smtClean="0"/>
              <a:t>alii</a:t>
            </a:r>
            <a:r>
              <a:rPr lang="en-GB" sz="2000" dirty="0" smtClean="0"/>
              <a:t> – Stanford and CMU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351309"/>
            <a:ext cx="8229600" cy="4525963"/>
          </a:xfrm>
        </p:spPr>
        <p:txBody>
          <a:bodyPr>
            <a:normAutofit/>
          </a:bodyPr>
          <a:lstStyle/>
          <a:p>
            <a:r>
              <a:rPr lang="en-GB" sz="1800" dirty="0" smtClean="0"/>
              <a:t>Visual knowledge readily available  on the Internet (</a:t>
            </a:r>
            <a:r>
              <a:rPr lang="en-GB" sz="1800" dirty="0" err="1" smtClean="0"/>
              <a:t>LabelMe</a:t>
            </a:r>
            <a:r>
              <a:rPr lang="en-GB" sz="1800" dirty="0" smtClean="0"/>
              <a:t> and </a:t>
            </a:r>
            <a:r>
              <a:rPr lang="en-GB" sz="1800" dirty="0" err="1" smtClean="0"/>
              <a:t>ImageNet</a:t>
            </a:r>
            <a:r>
              <a:rPr lang="en-GB" sz="1800" dirty="0" smtClean="0"/>
              <a:t>)</a:t>
            </a:r>
          </a:p>
          <a:p>
            <a:r>
              <a:rPr lang="en-GB" sz="1800" dirty="0" smtClean="0"/>
              <a:t>Features: Responses from object sensing filters built on a generic collection of </a:t>
            </a:r>
            <a:r>
              <a:rPr lang="en-GB" sz="1800" dirty="0" err="1" smtClean="0"/>
              <a:t>labeled</a:t>
            </a:r>
            <a:r>
              <a:rPr lang="en-GB" sz="1800" dirty="0" smtClean="0"/>
              <a:t> objects</a:t>
            </a:r>
          </a:p>
          <a:p>
            <a:r>
              <a:rPr lang="en-GB" sz="1800" dirty="0" smtClean="0"/>
              <a:t>Object detector of </a:t>
            </a:r>
            <a:r>
              <a:rPr lang="en-GB" sz="1800" dirty="0" err="1" smtClean="0"/>
              <a:t>Felzenszwalb</a:t>
            </a:r>
            <a:r>
              <a:rPr lang="en-GB" sz="1800" dirty="0" smtClean="0"/>
              <a:t> et al.</a:t>
            </a:r>
          </a:p>
          <a:p>
            <a:r>
              <a:rPr lang="en-GB" sz="1800" dirty="0" smtClean="0"/>
              <a:t>200 most </a:t>
            </a:r>
            <a:r>
              <a:rPr lang="en-GB" sz="1800" dirty="0" err="1" smtClean="0"/>
              <a:t>frequenty</a:t>
            </a:r>
            <a:r>
              <a:rPr lang="en-GB" sz="1800" dirty="0" smtClean="0"/>
              <a:t> objects in </a:t>
            </a:r>
            <a:r>
              <a:rPr lang="en-GB" sz="1800" dirty="0" err="1" smtClean="0"/>
              <a:t>Labelme</a:t>
            </a:r>
            <a:r>
              <a:rPr lang="en-GB" sz="1800" dirty="0" smtClean="0"/>
              <a:t>, </a:t>
            </a:r>
            <a:r>
              <a:rPr lang="en-GB" sz="1800" dirty="0" err="1" smtClean="0"/>
              <a:t>Imagenet</a:t>
            </a:r>
            <a:r>
              <a:rPr lang="en-GB" sz="1800" dirty="0" smtClean="0"/>
              <a:t>, ESP and </a:t>
            </a:r>
            <a:r>
              <a:rPr lang="en-GB" sz="1800" dirty="0" err="1" smtClean="0"/>
              <a:t>Flickr</a:t>
            </a:r>
            <a:endParaRPr lang="en-GB" sz="1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9552" y="1052736"/>
            <a:ext cx="8136904" cy="0"/>
          </a:xfrm>
          <a:prstGeom prst="line">
            <a:avLst/>
          </a:prstGeom>
          <a:ln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38202"/>
            <a:ext cx="828092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103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GB" sz="2000" b="1" dirty="0" smtClean="0"/>
              <a:t>Predicate Logic based Image Grammars for Complex Pattern Recognition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err="1" smtClean="0"/>
              <a:t>Vinay</a:t>
            </a:r>
            <a:r>
              <a:rPr lang="en-GB" sz="2000" dirty="0" smtClean="0"/>
              <a:t> </a:t>
            </a:r>
            <a:r>
              <a:rPr lang="en-GB" sz="2000" dirty="0" err="1" smtClean="0"/>
              <a:t>Shet</a:t>
            </a:r>
            <a:r>
              <a:rPr lang="en-GB" sz="2000" dirty="0" smtClean="0"/>
              <a:t> et </a:t>
            </a:r>
            <a:r>
              <a:rPr lang="en-GB" sz="2000" dirty="0" err="1" smtClean="0"/>
              <a:t>alii</a:t>
            </a:r>
            <a:r>
              <a:rPr lang="en-GB" sz="2000" dirty="0" smtClean="0"/>
              <a:t> – Siemens and University of Maryland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351309"/>
            <a:ext cx="5997352" cy="4525963"/>
          </a:xfrm>
        </p:spPr>
        <p:txBody>
          <a:bodyPr>
            <a:normAutofit/>
          </a:bodyPr>
          <a:lstStyle/>
          <a:p>
            <a:r>
              <a:rPr lang="en-GB" sz="1800" dirty="0" err="1" smtClean="0"/>
              <a:t>Bilattice</a:t>
            </a:r>
            <a:r>
              <a:rPr lang="en-GB" sz="1800" dirty="0" smtClean="0"/>
              <a:t> based Logical Reasoning Framework</a:t>
            </a:r>
          </a:p>
          <a:p>
            <a:r>
              <a:rPr lang="en-GB" sz="1800" dirty="0" smtClean="0"/>
              <a:t>Pedestrians and Surface to Air Missile Site detection</a:t>
            </a:r>
          </a:p>
          <a:p>
            <a:r>
              <a:rPr lang="en-GB" sz="1800" dirty="0" smtClean="0"/>
              <a:t>Contextual Cues,  Scene Geometry and Object Pattern Constraints as Rules in a Logic Programming Language</a:t>
            </a:r>
          </a:p>
          <a:p>
            <a:r>
              <a:rPr lang="en-GB" sz="1800" dirty="0" smtClean="0"/>
              <a:t>Pattern Grammar as logical rules over predefined atoms</a:t>
            </a:r>
          </a:p>
          <a:p>
            <a:r>
              <a:rPr lang="en-GB" sz="1800" dirty="0" smtClean="0"/>
              <a:t>Rules are manually encoded and designed to facilitate scalability</a:t>
            </a:r>
          </a:p>
          <a:p>
            <a:r>
              <a:rPr lang="en-GB" sz="1800" dirty="0" smtClean="0"/>
              <a:t>Parts Detectors (E.g.: Human Parts) get the facts or evidences</a:t>
            </a:r>
          </a:p>
          <a:p>
            <a:r>
              <a:rPr lang="en-GB" sz="1800" dirty="0" smtClean="0"/>
              <a:t>Rule weight optimization </a:t>
            </a:r>
            <a:r>
              <a:rPr lang="en-GB" sz="1800" smtClean="0"/>
              <a:t>using KB-NN</a:t>
            </a:r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9552" y="1052736"/>
            <a:ext cx="8136904" cy="0"/>
          </a:xfrm>
          <a:prstGeom prst="line">
            <a:avLst/>
          </a:prstGeom>
          <a:ln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412777"/>
            <a:ext cx="2544143" cy="291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601" y="5013176"/>
            <a:ext cx="8823399" cy="153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277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GB" sz="2000" b="1" dirty="0" smtClean="0"/>
              <a:t>Building </a:t>
            </a:r>
            <a:r>
              <a:rPr lang="en-GB" sz="2000" b="1" dirty="0"/>
              <a:t>high-level </a:t>
            </a:r>
            <a:r>
              <a:rPr lang="en-GB" sz="2000" b="1" dirty="0" smtClean="0"/>
              <a:t>features using </a:t>
            </a:r>
            <a:r>
              <a:rPr lang="en-GB" sz="2000" b="1" dirty="0"/>
              <a:t>large scale unsupervised learning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err="1" smtClean="0"/>
              <a:t>Quoc</a:t>
            </a:r>
            <a:r>
              <a:rPr lang="en-GB" sz="2000" dirty="0" smtClean="0"/>
              <a:t> V. Le et </a:t>
            </a:r>
            <a:r>
              <a:rPr lang="en-GB" sz="2000" dirty="0" err="1" smtClean="0"/>
              <a:t>alii</a:t>
            </a:r>
            <a:r>
              <a:rPr lang="en-GB" sz="2000" dirty="0" smtClean="0"/>
              <a:t> – Stanford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351309"/>
            <a:ext cx="8229600" cy="4525963"/>
          </a:xfrm>
        </p:spPr>
        <p:txBody>
          <a:bodyPr>
            <a:normAutofit/>
          </a:bodyPr>
          <a:lstStyle/>
          <a:p>
            <a:r>
              <a:rPr lang="en-GB" sz="1800" dirty="0" smtClean="0"/>
              <a:t>10 million 200x200 image frames from </a:t>
            </a:r>
            <a:r>
              <a:rPr lang="en-GB" sz="1800" dirty="0" err="1" smtClean="0"/>
              <a:t>youtube</a:t>
            </a:r>
            <a:r>
              <a:rPr lang="en-GB" sz="1800" dirty="0" smtClean="0"/>
              <a:t> videos</a:t>
            </a:r>
          </a:p>
          <a:p>
            <a:r>
              <a:rPr lang="en-GB" sz="1800" dirty="0" smtClean="0"/>
              <a:t>17% - percentage of faces in dataset  (frames containing faces or area covered by faces ?)</a:t>
            </a:r>
          </a:p>
          <a:p>
            <a:r>
              <a:rPr lang="en-GB" sz="1800" dirty="0" smtClean="0"/>
              <a:t>1000 machine during one week</a:t>
            </a:r>
          </a:p>
          <a:p>
            <a:r>
              <a:rPr lang="en-GB" sz="1800" dirty="0" smtClean="0"/>
              <a:t>Grandmother cell</a:t>
            </a:r>
          </a:p>
          <a:p>
            <a:r>
              <a:rPr lang="en-GB" sz="1800" dirty="0" smtClean="0"/>
              <a:t>Deep </a:t>
            </a:r>
            <a:r>
              <a:rPr lang="en-GB" sz="1800" dirty="0" err="1" smtClean="0"/>
              <a:t>autoencoder</a:t>
            </a:r>
            <a:r>
              <a:rPr lang="en-GB" sz="1800" dirty="0" smtClean="0"/>
              <a:t> with </a:t>
            </a:r>
            <a:r>
              <a:rPr lang="en-GB" sz="1800" dirty="0" err="1" smtClean="0"/>
              <a:t>sparsity</a:t>
            </a:r>
            <a:endParaRPr lang="en-GB" sz="1800" dirty="0" smtClean="0"/>
          </a:p>
          <a:p>
            <a:r>
              <a:rPr lang="en-GB" sz="1800" dirty="0" smtClean="0"/>
              <a:t>Local receptive fields (RF)</a:t>
            </a:r>
          </a:p>
          <a:p>
            <a:r>
              <a:rPr lang="en-GB" sz="1800" dirty="0" smtClean="0"/>
              <a:t>Learning: Topographic ICA</a:t>
            </a:r>
          </a:p>
          <a:p>
            <a:r>
              <a:rPr lang="en-GB" sz="1800" dirty="0" smtClean="0"/>
              <a:t>6 </a:t>
            </a:r>
            <a:r>
              <a:rPr lang="en-GB" sz="1800" dirty="0" err="1" smtClean="0"/>
              <a:t>Sublayers</a:t>
            </a:r>
            <a:r>
              <a:rPr lang="en-GB" sz="1800" dirty="0" smtClean="0"/>
              <a:t> (3 layers)</a:t>
            </a:r>
          </a:p>
          <a:p>
            <a:r>
              <a:rPr lang="en-GB" sz="1800" dirty="0" smtClean="0"/>
              <a:t>Experiment: selection of best </a:t>
            </a:r>
          </a:p>
          <a:p>
            <a:pPr marL="0" indent="0">
              <a:buNone/>
            </a:pPr>
            <a:r>
              <a:rPr lang="en-GB" sz="1800" dirty="0"/>
              <a:t>n</a:t>
            </a:r>
            <a:r>
              <a:rPr lang="en-GB" sz="1800" dirty="0" smtClean="0"/>
              <a:t>euron and thresholds uses</a:t>
            </a:r>
          </a:p>
          <a:p>
            <a:pPr marL="0" indent="0">
              <a:buNone/>
            </a:pPr>
            <a:r>
              <a:rPr lang="en-GB" sz="1800" dirty="0" err="1"/>
              <a:t>c</a:t>
            </a:r>
            <a:r>
              <a:rPr lang="en-GB" sz="1800" dirty="0" err="1" smtClean="0"/>
              <a:t>lassif</a:t>
            </a:r>
            <a:r>
              <a:rPr lang="en-GB" sz="1800" dirty="0" smtClean="0"/>
              <a:t>. Accuracy (supervised)</a:t>
            </a:r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9552" y="1052736"/>
            <a:ext cx="8136904" cy="0"/>
          </a:xfrm>
          <a:prstGeom prst="line">
            <a:avLst/>
          </a:prstGeom>
          <a:ln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427" y="2924944"/>
            <a:ext cx="4527029" cy="341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44408" y="5579948"/>
            <a:ext cx="578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RGB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42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1090</Words>
  <Application>Microsoft Office PowerPoint</Application>
  <PresentationFormat>On-screen Show (4:3)</PresentationFormat>
  <Paragraphs>145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Grammars and Learning for Scene Classification: A Survey</vt:lpstr>
      <vt:lpstr>SUN Database: Large-scale Scene Recognition from Abbey to Zoo Jianxiong Xiao – MIT and Brown University</vt:lpstr>
      <vt:lpstr>The Evolution of Object Categorization and the Challenge of Image Abstraction Sven Dickinson – University of Toronto</vt:lpstr>
      <vt:lpstr>Relative Contribution of Perception/Cognition and Language on Spatial Categorization Soonja Choi and Kate Hattrup – San Diego State University</vt:lpstr>
      <vt:lpstr>On the Definition of Categories for Image Classification Evaluation Simone Santini</vt:lpstr>
      <vt:lpstr>A  Survey of Grammatical Inference Methods for Natural Language Learning Arianna D’Ulizia et alii – CNR, Italy</vt:lpstr>
      <vt:lpstr>Object Bank: A High-Level Image Representation for Scene Classification &amp; Semantic Feature Sparsification Li-Jia Li et alii – Stanford and CMU</vt:lpstr>
      <vt:lpstr>Predicate Logic based Image Grammars for Complex Pattern Recognition Vinay Shet et alii – Siemens and University of Maryland</vt:lpstr>
      <vt:lpstr>Building high-level features using large scale unsupervised learning Quoc V. Le et alii – Stanford</vt:lpstr>
      <vt:lpstr>A Stochastic Grammar of Images Song-Chun Zhu et alii - University of California</vt:lpstr>
      <vt:lpstr>Discovering Higher Level Structure in Visual SLAM Andrew P. Gee et alii – University of Bristol</vt:lpstr>
      <vt:lpstr>FAB-MAP: Appearance-Based Place Recognition and Mapping using a Learned Visual Vocabulary Model Mark Cummins and Paul Newman – University of Oxford</vt:lpstr>
      <vt:lpstr>Visual Synset: Towards a Higher-level Visual Representation Yan-Tao Zheng et alii – National University of Singapore and Google Inc. USA</vt:lpstr>
      <vt:lpstr>Syntactic Image Parsing using Ontology and Semantic Description Ifeoma Nwogu et alii – University of Rochester and University of Buffalo</vt:lpstr>
      <vt:lpstr>Multi-modal Semantic Place Classification A. Pronobis et alii – Royal Inst. of Technology, Sweden</vt:lpstr>
      <vt:lpstr>Evaluating Bag-of-Visual-Words Representations in Scene Classification Jun Yang et alii – CMU and City University of Hong Kong</vt:lpstr>
      <vt:lpstr>How could we use, improve and merge these works</vt:lpstr>
      <vt:lpstr>How could we use, improve and merge these works</vt:lpstr>
    </vt:vector>
  </TitlesOfParts>
  <Company>IT Services Zone 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Grammars, Images and Learning: A Survey</dc:title>
  <dc:creator>University of Bristol</dc:creator>
  <cp:lastModifiedBy>University of Bristol</cp:lastModifiedBy>
  <cp:revision>94</cp:revision>
  <dcterms:created xsi:type="dcterms:W3CDTF">2011-12-14T10:42:57Z</dcterms:created>
  <dcterms:modified xsi:type="dcterms:W3CDTF">2012-01-16T11:40:35Z</dcterms:modified>
</cp:coreProperties>
</file>